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48" r:id="rId1"/>
  </p:sldMasterIdLst>
  <p:notesMasterIdLst>
    <p:notesMasterId r:id="rId13"/>
  </p:notesMasterIdLst>
  <p:sldIdLst>
    <p:sldId id="383" r:id="rId2"/>
    <p:sldId id="624" r:id="rId3"/>
    <p:sldId id="640" r:id="rId4"/>
    <p:sldId id="641" r:id="rId5"/>
    <p:sldId id="628" r:id="rId6"/>
    <p:sldId id="633" r:id="rId7"/>
    <p:sldId id="627" r:id="rId8"/>
    <p:sldId id="637" r:id="rId9"/>
    <p:sldId id="630" r:id="rId10"/>
    <p:sldId id="626" r:id="rId11"/>
    <p:sldId id="638" r:id="rId12"/>
  </p:sldIdLst>
  <p:sldSz cx="9144000" cy="5143500" type="screen16x9"/>
  <p:notesSz cx="6858000" cy="9144000"/>
  <p:embeddedFontLst>
    <p:embeddedFont>
      <p:font typeface="Libre Franklin" pitchFamily="2" charset="77"/>
      <p:regular r:id="rId14"/>
      <p:bold r:id="rId15"/>
      <p:italic r:id="rId16"/>
      <p:boldItalic r:id="rId17"/>
    </p:embeddedFont>
    <p:embeddedFont>
      <p:font typeface="MinionPro-Regular" panose="02040503050306020203" pitchFamily="18" charset="0"/>
      <p:regular r:id="rId18"/>
    </p:embeddedFont>
    <p:embeddedFont>
      <p:font typeface="Open Sans" panose="020B0606030504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7" roundtripDataSignature="AMtx7mhHPPZ9yeCtx4zLg+hrYXExQuks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0" autoAdjust="0"/>
    <p:restoredTop sz="76945" autoAdjust="0"/>
  </p:normalViewPr>
  <p:slideViewPr>
    <p:cSldViewPr snapToGrid="0">
      <p:cViewPr varScale="1">
        <p:scale>
          <a:sx n="121" d="100"/>
          <a:sy n="121" d="100"/>
        </p:scale>
        <p:origin x="1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10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10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07" Type="http://customschemas.google.com/relationships/presentationmetadata" Target="meta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11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cer.gov/Common/PopUps/popDefinition.aspx?id=CDR0000044912&amp;version=Patient&amp;language=Englis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Roger, thank you very much for giving me the opportunity to present here today in your class. The subject of my talk is breast cancer and ways of its diagnosis and prevention.</a:t>
            </a:r>
          </a:p>
          <a:p>
            <a:endParaRPr lang="en-US" dirty="0"/>
          </a:p>
          <a:p>
            <a:r>
              <a:rPr lang="en-US" dirty="0"/>
              <a:t>This important subject has recently caught quite some attention due to the decision of Angelina Jolly to undergo preventive surgery after she learned that she carried mutations in genes associated with a high risk of developing the breast cancer. Her revelation has produced the so-called “Angelina Effect” as coined by the TIME magazine. This effect lies in the increase in</a:t>
            </a:r>
            <a:r>
              <a:rPr lang="en-US" sz="1200" b="0" i="0" u="none" strike="noStrike" baseline="0" dirty="0">
                <a:solidFill>
                  <a:srgbClr val="000000"/>
                </a:solidFill>
                <a:latin typeface="MinionPro-Regular" panose="02040503050306020203" pitchFamily="18" charset="0"/>
              </a:rPr>
              <a:t> referrals of women with a family history of breast cancer, and an increase in genetic testing and an increase in the cases of preventive surgery.</a:t>
            </a:r>
          </a:p>
        </p:txBody>
      </p:sp>
      <p:sp>
        <p:nvSpPr>
          <p:cNvPr id="4" name="Slide Number Placeholder 3"/>
          <p:cNvSpPr>
            <a:spLocks noGrp="1"/>
          </p:cNvSpPr>
          <p:nvPr>
            <p:ph type="sldNum" sz="quarter" idx="5"/>
          </p:nvPr>
        </p:nvSpPr>
        <p:spPr/>
        <p:txBody>
          <a:bodyPr/>
          <a:lstStyle/>
          <a:p>
            <a:fld id="{DF8554AC-0ED3-4DCE-A358-2C9D8FDF50C8}" type="slidenum">
              <a:rPr lang="en-US" smtClean="0"/>
              <a:pPr/>
              <a:t>1</a:t>
            </a:fld>
            <a:endParaRPr lang="en-US"/>
          </a:p>
        </p:txBody>
      </p:sp>
    </p:spTree>
    <p:extLst>
      <p:ext uri="{BB962C8B-B14F-4D97-AF65-F5344CB8AC3E}">
        <p14:creationId xmlns:p14="http://schemas.microsoft.com/office/powerpoint/2010/main" val="142568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1800" b="0" i="0" u="none" strike="noStrike" cap="none" baseline="0" dirty="0">
                <a:solidFill>
                  <a:srgbClr val="000000"/>
                </a:solidFill>
                <a:latin typeface="MinionPro-Regular" panose="02040503050306020203" pitchFamily="18" charset="0"/>
                <a:cs typeface="Arial"/>
                <a:sym typeface="Arial"/>
              </a:rPr>
              <a:t>Angelina Jolie chose the surgical intervention. She was extremely brave to share her choice publicly, which brought attention to the issue and helped raise awareness among the population.</a:t>
            </a:r>
          </a:p>
          <a:p>
            <a:pPr algn="l"/>
            <a:endParaRPr lang="en-US" sz="1800" b="0" i="0" u="none" strike="noStrike" cap="none" baseline="0" dirty="0">
              <a:solidFill>
                <a:srgbClr val="000000"/>
              </a:solidFill>
              <a:latin typeface="MinionPro-Regular" panose="02040503050306020203" pitchFamily="18" charset="0"/>
              <a:cs typeface="Arial"/>
              <a:sym typeface="Arial"/>
            </a:endParaRPr>
          </a:p>
          <a:p>
            <a:pPr algn="l"/>
            <a:r>
              <a:rPr lang="en-US" sz="1800" b="0" i="0" u="none" strike="noStrike" cap="none" baseline="0" dirty="0">
                <a:solidFill>
                  <a:srgbClr val="000000"/>
                </a:solidFill>
                <a:latin typeface="MinionPro-Regular" panose="02040503050306020203" pitchFamily="18" charset="0"/>
                <a:cs typeface="Arial"/>
                <a:sym typeface="Arial"/>
              </a:rPr>
              <a:t>Some researchers have tried to measure the extent of her actions and indeed observed the surge increase in women </a:t>
            </a:r>
            <a:r>
              <a:rPr lang="en-US" sz="1800" b="0" i="0" u="none" strike="noStrike" baseline="0" dirty="0">
                <a:solidFill>
                  <a:srgbClr val="000000"/>
                </a:solidFill>
                <a:latin typeface="MinionPro-Regular" panose="02040503050306020203" pitchFamily="18" charset="0"/>
              </a:rPr>
              <a:t>referrals with a family history of breast cancer, an increase in genetic testing (specifically for BRCA1 and BRCA2 genes) and an increase in the cases of preventive surgery.</a:t>
            </a:r>
          </a:p>
          <a:p>
            <a:pPr algn="l"/>
            <a:endParaRPr lang="en-US" sz="1800" b="0" i="0" u="none" strike="noStrike" cap="none" baseline="0" dirty="0">
              <a:solidFill>
                <a:srgbClr val="000000"/>
              </a:solidFill>
              <a:latin typeface="MinionPro-Regular" panose="02040503050306020203" pitchFamily="18" charset="0"/>
              <a:cs typeface="Arial"/>
              <a:sym typeface="Arial"/>
            </a:endParaRPr>
          </a:p>
          <a:p>
            <a:pPr algn="l"/>
            <a:r>
              <a:rPr lang="en-US" sz="1800" b="0" i="0" u="none" strike="noStrike" cap="none" baseline="0" dirty="0">
                <a:solidFill>
                  <a:srgbClr val="000000"/>
                </a:solidFill>
                <a:latin typeface="MinionPro-Regular" panose="02040503050306020203" pitchFamily="18" charset="0"/>
                <a:cs typeface="Arial"/>
                <a:sym typeface="Arial"/>
              </a:rPr>
              <a:t>What is quite interesting is that it’s not the first instance of this effect. Another notable instance was Nancy Reagan, who underwent mastectomy and also publicly announced about her decision in 1987. It led to the similar effect in patient-decision making, however, more moderate.</a:t>
            </a:r>
          </a:p>
          <a:p>
            <a:pPr algn="l"/>
            <a:endParaRPr lang="en-US" sz="1800" b="0" i="0" u="none" strike="noStrike" cap="none" baseline="0" dirty="0">
              <a:solidFill>
                <a:srgbClr val="000000"/>
              </a:solidFill>
              <a:latin typeface="MinionPro-Regular" panose="02040503050306020203" pitchFamily="18" charset="0"/>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baseline="0" dirty="0">
                <a:solidFill>
                  <a:srgbClr val="000000"/>
                </a:solidFill>
                <a:latin typeface="MinionPro-Regular" panose="02040503050306020203" pitchFamily="18" charset="0"/>
              </a:rPr>
              <a:t>It quite vividly demonstrates the impact of high profile personalities on health related issues.</a:t>
            </a:r>
          </a:p>
          <a:p>
            <a:pPr algn="l"/>
            <a:endParaRPr lang="en-US" sz="1800" b="0" i="0" u="none" strike="noStrike" cap="none" baseline="0" dirty="0">
              <a:solidFill>
                <a:srgbClr val="000000"/>
              </a:solidFill>
              <a:latin typeface="MinionPro-Regular" panose="02040503050306020203" pitchFamily="18" charset="0"/>
              <a:cs typeface="Arial"/>
              <a:sym typeface="Arial"/>
            </a:endParaRPr>
          </a:p>
          <a:p>
            <a:pPr algn="l"/>
            <a:endParaRPr lang="en-US" sz="1800" b="0" i="0" u="none" strike="noStrike" cap="none" baseline="0" dirty="0">
              <a:solidFill>
                <a:srgbClr val="000000"/>
              </a:solidFill>
              <a:latin typeface="MinionPro-Regular" panose="02040503050306020203" pitchFamily="18" charset="0"/>
              <a:cs typeface="Arial"/>
              <a:sym typeface="Arial"/>
            </a:endParaRPr>
          </a:p>
          <a:p>
            <a:pPr algn="l"/>
            <a:endParaRPr lang="en-US" sz="1800" b="1" i="0" u="none" strike="noStrike" baseline="0" dirty="0">
              <a:latin typeface="Corbel-Bold"/>
            </a:endParaRPr>
          </a:p>
          <a:p>
            <a:pPr algn="l"/>
            <a:r>
              <a:rPr lang="en-US" sz="1800" b="1" i="0" u="none" strike="noStrike" baseline="0" dirty="0">
                <a:latin typeface="Corbel-Bold"/>
              </a:rPr>
              <a:t>Contralateral risk-reducing mastectomy (CRRM)</a:t>
            </a:r>
            <a:endParaRPr lang="en-US" sz="1800" b="0" i="0" u="none" strike="noStrike" baseline="0" dirty="0">
              <a:solidFill>
                <a:srgbClr val="000000"/>
              </a:solidFill>
              <a:latin typeface="MinionPro-Regular" panose="02040503050306020203" pitchFamily="18" charset="0"/>
            </a:endParaRPr>
          </a:p>
          <a:p>
            <a:pPr algn="l"/>
            <a:endParaRPr lang="en-US" sz="1800" b="0" i="0" u="none" strike="noStrike" baseline="0" dirty="0">
              <a:solidFill>
                <a:srgbClr val="000000"/>
              </a:solidFill>
              <a:latin typeface="MinionPro-Regular" panose="02040503050306020203" pitchFamily="18" charset="0"/>
            </a:endParaRPr>
          </a:p>
          <a:p>
            <a:pPr algn="l"/>
            <a:r>
              <a:rPr lang="en-US" sz="1800" b="0" i="0" u="none" strike="noStrike" baseline="0" dirty="0">
                <a:solidFill>
                  <a:srgbClr val="000000"/>
                </a:solidFill>
                <a:latin typeface="MinionPro-Regular" panose="02040503050306020203" pitchFamily="18" charset="0"/>
              </a:rPr>
              <a:t>On May 14th 2013, Angelina Jolie (AJ) shared with the world her experience of bilateral risk reducing mastectomies (BRRMs)</a:t>
            </a:r>
            <a:r>
              <a:rPr lang="en-US" sz="1800" b="0" i="0" u="none" strike="noStrike" baseline="0" dirty="0">
                <a:solidFill>
                  <a:srgbClr val="0000FF"/>
                </a:solidFill>
                <a:latin typeface="MinionPro-Regular" panose="02040503050306020203" pitchFamily="18" charset="0"/>
              </a:rPr>
              <a:t>11 </a:t>
            </a:r>
            <a:r>
              <a:rPr lang="en-US" sz="1800" b="0" i="0" u="none" strike="noStrike" baseline="0" dirty="0">
                <a:solidFill>
                  <a:srgbClr val="000000"/>
                </a:solidFill>
                <a:latin typeface="MinionPro-Regular" panose="02040503050306020203" pitchFamily="18" charset="0"/>
              </a:rPr>
              <a:t>based on her inheriting a maternally derived pathogenic variant mutation in the </a:t>
            </a:r>
            <a:r>
              <a:rPr lang="en-US" sz="1800" b="0" i="1" u="none" strike="noStrike" baseline="0" dirty="0">
                <a:solidFill>
                  <a:srgbClr val="000000"/>
                </a:solidFill>
                <a:latin typeface="MinionPro-It"/>
              </a:rPr>
              <a:t>BRCA1 </a:t>
            </a:r>
            <a:r>
              <a:rPr lang="en-US" sz="1800" b="0" i="0" u="none" strike="noStrike" baseline="0" dirty="0">
                <a:solidFill>
                  <a:srgbClr val="000000"/>
                </a:solidFill>
                <a:latin typeface="MinionPro-Regular" panose="02040503050306020203" pitchFamily="18" charset="0"/>
              </a:rPr>
              <a:t>gene. Since this revelation, numerous changes in healthcare practices have been reported—the so-called “Angelina Jolie Effect”</a:t>
            </a:r>
            <a:r>
              <a:rPr lang="en-US" sz="1800" b="0" i="0" u="none" strike="noStrike" baseline="0" dirty="0">
                <a:solidFill>
                  <a:srgbClr val="0000FF"/>
                </a:solidFill>
                <a:latin typeface="MinionPro-Regular" panose="02040503050306020203" pitchFamily="18" charset="0"/>
              </a:rPr>
              <a:t>12</a:t>
            </a:r>
            <a:r>
              <a:rPr lang="en-US" sz="1800" b="0" i="0" u="none" strike="noStrike" baseline="0" dirty="0">
                <a:solidFill>
                  <a:srgbClr val="000000"/>
                </a:solidFill>
                <a:latin typeface="MinionPro-Regular" panose="02040503050306020203" pitchFamily="18" charset="0"/>
              </a:rPr>
              <a:t>. These include a 250% increase in referrals of women with a family history of breast cancer in the UK</a:t>
            </a:r>
            <a:r>
              <a:rPr lang="en-US" sz="1800" b="0" i="0" u="none" strike="noStrike" baseline="0" dirty="0">
                <a:solidFill>
                  <a:srgbClr val="0000FF"/>
                </a:solidFill>
                <a:latin typeface="MinionPro-Regular" panose="02040503050306020203" pitchFamily="18" charset="0"/>
              </a:rPr>
              <a:t>13</a:t>
            </a:r>
            <a:r>
              <a:rPr lang="en-US" sz="1800" b="0" i="0" u="none" strike="noStrike" baseline="0" dirty="0">
                <a:solidFill>
                  <a:srgbClr val="000000"/>
                </a:solidFill>
                <a:latin typeface="MinionPro-Regular" panose="02040503050306020203" pitchFamily="18" charset="0"/>
              </a:rPr>
              <a:t>, increases in rates of BRRM</a:t>
            </a:r>
            <a:r>
              <a:rPr lang="en-US" sz="1800" b="0" i="0" u="none" strike="noStrike" baseline="0" dirty="0">
                <a:solidFill>
                  <a:srgbClr val="0000FF"/>
                </a:solidFill>
                <a:latin typeface="MinionPro-Regular" panose="02040503050306020203" pitchFamily="18" charset="0"/>
              </a:rPr>
              <a:t>14 </a:t>
            </a:r>
            <a:r>
              <a:rPr lang="en-US" sz="1800" b="0" i="0" u="none" strike="noStrike" baseline="0" dirty="0">
                <a:solidFill>
                  <a:srgbClr val="000000"/>
                </a:solidFill>
                <a:latin typeface="MinionPro-Regular" panose="02040503050306020203" pitchFamily="18" charset="0"/>
              </a:rPr>
              <a:t>and health insurance reimbursement for </a:t>
            </a:r>
            <a:r>
              <a:rPr lang="en-US" sz="1800" b="0" i="1" u="none" strike="noStrike" baseline="0" dirty="0">
                <a:solidFill>
                  <a:srgbClr val="000000"/>
                </a:solidFill>
                <a:latin typeface="MinionPro-It"/>
              </a:rPr>
              <a:t>BRCA </a:t>
            </a:r>
            <a:r>
              <a:rPr lang="en-US" sz="1800" b="0" i="0" u="none" strike="noStrike" baseline="0" dirty="0">
                <a:solidFill>
                  <a:srgbClr val="000000"/>
                </a:solidFill>
                <a:latin typeface="MinionPro-Regular" panose="02040503050306020203" pitchFamily="18" charset="0"/>
              </a:rPr>
              <a:t>testing</a:t>
            </a:r>
            <a:r>
              <a:rPr lang="en-US" sz="1800" b="0" i="0" u="none" strike="noStrike" baseline="0" dirty="0">
                <a:solidFill>
                  <a:srgbClr val="0000FF"/>
                </a:solidFill>
                <a:latin typeface="MinionPro-Regular" panose="02040503050306020203" pitchFamily="18" charset="0"/>
              </a:rPr>
              <a:t>15</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0000FF"/>
                </a:solidFill>
                <a:latin typeface="MinionPro-Regular" panose="02040503050306020203" pitchFamily="18" charset="0"/>
              </a:rPr>
              <a:t>17</a:t>
            </a:r>
            <a:r>
              <a:rPr lang="en-US" sz="1800" b="0" i="0" u="none" strike="noStrike" baseline="0" dirty="0">
                <a:solidFill>
                  <a:srgbClr val="000000"/>
                </a:solidFill>
                <a:latin typeface="MinionPro-Regular" panose="02040503050306020203" pitchFamily="18" charset="0"/>
              </a:rPr>
              <a:t>. In 2015, Angelina</a:t>
            </a:r>
          </a:p>
          <a:p>
            <a:pPr algn="l"/>
            <a:r>
              <a:rPr lang="en-US" sz="1800" b="0" i="0" u="none" strike="noStrike" baseline="0" dirty="0">
                <a:solidFill>
                  <a:srgbClr val="000000"/>
                </a:solidFill>
                <a:latin typeface="MinionPro-Regular" panose="02040503050306020203" pitchFamily="18" charset="0"/>
              </a:rPr>
              <a:t>Jolie wrote about her experience with risk reducing salpingo-oophorectomy</a:t>
            </a:r>
            <a:r>
              <a:rPr lang="en-US" sz="1800" b="0" i="0" u="none" strike="noStrike" baseline="0" dirty="0">
                <a:solidFill>
                  <a:srgbClr val="0000FF"/>
                </a:solidFill>
                <a:latin typeface="MinionPro-Regular" panose="02040503050306020203" pitchFamily="18" charset="0"/>
              </a:rPr>
              <a:t>18</a:t>
            </a:r>
            <a:r>
              <a:rPr lang="en-US" sz="1800" b="0" i="0" u="none" strike="noStrike" baseline="0" dirty="0">
                <a:solidFill>
                  <a:srgbClr val="000000"/>
                </a:solidFill>
                <a:latin typeface="MinionPro-Regular" panose="02040503050306020203" pitchFamily="18" charset="0"/>
              </a:rPr>
              <a:t>—the effect of this on risk-reducing </a:t>
            </a:r>
            <a:r>
              <a:rPr lang="en-US" sz="1800" b="0" i="0" u="none" strike="noStrike" baseline="0" dirty="0" err="1">
                <a:solidFill>
                  <a:srgbClr val="000000"/>
                </a:solidFill>
                <a:latin typeface="MinionPro-Regular" panose="02040503050306020203" pitchFamily="18" charset="0"/>
              </a:rPr>
              <a:t>gynaecological</a:t>
            </a:r>
            <a:r>
              <a:rPr lang="en-US" sz="1800" b="0" i="0" u="none" strike="noStrike" baseline="0" dirty="0">
                <a:solidFill>
                  <a:srgbClr val="000000"/>
                </a:solidFill>
                <a:latin typeface="MinionPro-Regular" panose="02040503050306020203" pitchFamily="18" charset="0"/>
              </a:rPr>
              <a:t> surgery is yet to be determined.</a:t>
            </a:r>
          </a:p>
          <a:p>
            <a:pPr algn="l"/>
            <a:r>
              <a:rPr lang="en-US" sz="1800" b="0" i="0" u="none" strike="noStrike" baseline="0" dirty="0">
                <a:solidFill>
                  <a:srgbClr val="000000"/>
                </a:solidFill>
                <a:latin typeface="MinionPro-Regular" panose="02040503050306020203" pitchFamily="18" charset="0"/>
              </a:rPr>
              <a:t>Healthcare professionals need to be aware of the impact high profile personalities can have on health related issues. </a:t>
            </a:r>
          </a:p>
          <a:p>
            <a:pPr algn="l"/>
            <a:endParaRPr lang="en-US" sz="1800" b="0" i="0" u="none" strike="noStrike" baseline="0" dirty="0">
              <a:solidFill>
                <a:srgbClr val="000000"/>
              </a:solidFill>
              <a:latin typeface="MinionPro-Regular" panose="02040503050306020203" pitchFamily="18" charset="0"/>
            </a:endParaRPr>
          </a:p>
          <a:p>
            <a:pPr algn="l"/>
            <a:r>
              <a:rPr lang="en-US" sz="1800" b="0" i="0" u="none" strike="noStrike" baseline="0" dirty="0">
                <a:solidFill>
                  <a:srgbClr val="000000"/>
                </a:solidFill>
                <a:latin typeface="MinionPro-Regular" panose="02040503050306020203" pitchFamily="18" charset="0"/>
              </a:rPr>
              <a:t>In 1987, Nancy Reagan’s well </a:t>
            </a:r>
            <a:r>
              <a:rPr lang="en-US" sz="1800" b="0" i="0" u="none" strike="noStrike" baseline="0" dirty="0" err="1">
                <a:solidFill>
                  <a:srgbClr val="000000"/>
                </a:solidFill>
                <a:latin typeface="MinionPro-Regular" panose="02040503050306020203" pitchFamily="18" charset="0"/>
              </a:rPr>
              <a:t>publicised</a:t>
            </a:r>
            <a:r>
              <a:rPr lang="en-US" sz="1800" b="0" i="0" u="none" strike="noStrike" baseline="0" dirty="0">
                <a:solidFill>
                  <a:srgbClr val="000000"/>
                </a:solidFill>
                <a:latin typeface="MinionPro-Regular" panose="02040503050306020203" pitchFamily="18" charset="0"/>
              </a:rPr>
              <a:t> decision to undergo a mastectomy</a:t>
            </a:r>
            <a:r>
              <a:rPr lang="en-US" sz="1800" b="0" i="0" u="none" strike="noStrike" baseline="0" dirty="0">
                <a:solidFill>
                  <a:srgbClr val="0000FF"/>
                </a:solidFill>
                <a:latin typeface="MinionPro-Regular" panose="02040503050306020203" pitchFamily="18" charset="0"/>
              </a:rPr>
              <a:t>19 </a:t>
            </a:r>
            <a:r>
              <a:rPr lang="en-US" sz="1800" b="0" i="0" u="none" strike="noStrike" baseline="0" dirty="0">
                <a:solidFill>
                  <a:srgbClr val="000000"/>
                </a:solidFill>
                <a:latin typeface="MinionPro-Regular" panose="02040503050306020203" pitchFamily="18" charset="0"/>
              </a:rPr>
              <a:t>over breast conservation in the USA resulted in a 25% reduction in the use of breast conservation, sparking a media frenzy with headlines claiming that such a personally </a:t>
            </a:r>
            <a:r>
              <a:rPr lang="en-US" sz="1800" b="0" i="0" u="none" strike="noStrike" baseline="0" dirty="0" err="1">
                <a:solidFill>
                  <a:srgbClr val="000000"/>
                </a:solidFill>
                <a:latin typeface="MinionPro-Regular" panose="02040503050306020203" pitchFamily="18" charset="0"/>
              </a:rPr>
              <a:t>publicised</a:t>
            </a:r>
            <a:r>
              <a:rPr lang="en-US" sz="1800" b="0" i="0" u="none" strike="noStrike" baseline="0" dirty="0">
                <a:solidFill>
                  <a:srgbClr val="000000"/>
                </a:solidFill>
                <a:latin typeface="MinionPro-Regular" panose="02040503050306020203" pitchFamily="18" charset="0"/>
              </a:rPr>
              <a:t> decision “set us back 10 years”</a:t>
            </a:r>
            <a:r>
              <a:rPr lang="en-US" sz="1800" b="0" i="0" u="none" strike="noStrike" baseline="0" dirty="0">
                <a:solidFill>
                  <a:srgbClr val="0000FF"/>
                </a:solidFill>
                <a:latin typeface="MinionPro-Regular" panose="02040503050306020203" pitchFamily="18" charset="0"/>
              </a:rPr>
              <a:t>20</a:t>
            </a:r>
            <a:r>
              <a:rPr lang="en-US" sz="1800" b="0" i="0" u="none" strike="noStrike" baseline="0" dirty="0">
                <a:solidFill>
                  <a:srgbClr val="000000"/>
                </a:solidFill>
                <a:latin typeface="MinionPro-Regular" panose="02040503050306020203" pitchFamily="18" charset="0"/>
              </a:rPr>
              <a:t>.</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569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GB" b="0" i="0" u="none" strike="noStrike" dirty="0">
                <a:solidFill>
                  <a:srgbClr val="1B1B1B"/>
                </a:solidFill>
                <a:effectLst/>
                <a:latin typeface="Open Sans" panose="020F0502020204030204" pitchFamily="34" charset="0"/>
              </a:rPr>
              <a:t>In </a:t>
            </a:r>
            <a:r>
              <a:rPr lang="en-GB" b="0" i="0" u="none" strike="noStrike" dirty="0">
                <a:solidFill>
                  <a:srgbClr val="1B1B1B"/>
                </a:solidFill>
                <a:effectLst/>
                <a:latin typeface="Open Sans" panose="020F0502020204030204" pitchFamily="34" charset="0"/>
                <a:hlinkClick r:id="rId3"/>
              </a:rPr>
              <a:t>autologous</a:t>
            </a:r>
            <a:r>
              <a:rPr lang="en-GB" b="0" i="0" u="none" strike="noStrike" dirty="0">
                <a:solidFill>
                  <a:srgbClr val="1B1B1B"/>
                </a:solidFill>
                <a:effectLst/>
                <a:latin typeface="Open Sans" panose="020F0502020204030204" pitchFamily="34" charset="0"/>
              </a:rPr>
              <a:t> tissue reconstruction, a piece of tissue containing skin, fat, blood vessels, and sometimes muscle is taken from elsewhere in a woman’s body and used to rebuild the breast. This piece of tissue is called a flap.</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96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1800" b="0" i="0" u="none" strike="noStrike" baseline="0" dirty="0">
                <a:solidFill>
                  <a:srgbClr val="000000"/>
                </a:solidFill>
                <a:latin typeface="URWPalladioL-Bold"/>
              </a:rPr>
              <a:t>The plot on the right shows the incidence and mortality rates for various cancer types and the map on the left shows the relative change in diagnosed breast cancer cases in 2019 compared to 1990. Indeed, the breast cancer is not only very serious condition with a high incidence and mortality rates but it is also on the rise.</a:t>
            </a:r>
          </a:p>
          <a:p>
            <a:pPr algn="l"/>
            <a:endParaRPr lang="en-US" sz="1800" b="0" i="0" u="none" strike="noStrike" baseline="0" dirty="0">
              <a:solidFill>
                <a:srgbClr val="000000"/>
              </a:solidFill>
              <a:latin typeface="URWPalladioL-Bold"/>
            </a:endParaRPr>
          </a:p>
          <a:p>
            <a:pPr algn="l"/>
            <a:endParaRPr lang="en-US" sz="1800" b="1" i="0" u="none" strike="noStrike" baseline="0" dirty="0">
              <a:solidFill>
                <a:srgbClr val="000000"/>
              </a:solidFill>
              <a:latin typeface="URWPalladioL-Bold"/>
            </a:endParaRPr>
          </a:p>
          <a:p>
            <a:pPr algn="l"/>
            <a:r>
              <a:rPr lang="en-US" sz="1800" b="1" i="0" u="none" strike="noStrike" baseline="0" dirty="0">
                <a:solidFill>
                  <a:srgbClr val="000000"/>
                </a:solidFill>
                <a:latin typeface="URWPalladioL-Bold"/>
              </a:rPr>
              <a:t>Figure 1. </a:t>
            </a:r>
            <a:r>
              <a:rPr lang="en-US" sz="1800" b="0" i="0" u="none" strike="noStrike" baseline="0" dirty="0">
                <a:solidFill>
                  <a:srgbClr val="000000"/>
                </a:solidFill>
                <a:latin typeface="URWPalladioL-Roma"/>
              </a:rPr>
              <a:t>(</a:t>
            </a:r>
            <a:r>
              <a:rPr lang="en-US" sz="1800" b="1" i="0" u="none" strike="noStrike" baseline="0" dirty="0">
                <a:solidFill>
                  <a:srgbClr val="000000"/>
                </a:solidFill>
                <a:latin typeface="URWPalladioL-Bold"/>
              </a:rPr>
              <a:t>A</a:t>
            </a:r>
            <a:r>
              <a:rPr lang="en-US" sz="1800" b="0" i="0" u="none" strike="noStrike" baseline="0" dirty="0">
                <a:solidFill>
                  <a:srgbClr val="000000"/>
                </a:solidFill>
                <a:latin typeface="URWPalladioL-Roma"/>
              </a:rPr>
              <a:t>) Venn diagram showing mutated predisposing genes shared among hereditary ovarian,</a:t>
            </a:r>
          </a:p>
          <a:p>
            <a:pPr algn="l"/>
            <a:r>
              <a:rPr lang="en-US" sz="1800" b="0" i="0" u="none" strike="noStrike" baseline="0" dirty="0">
                <a:solidFill>
                  <a:srgbClr val="000000"/>
                </a:solidFill>
                <a:latin typeface="URWPalladioL-Roma"/>
              </a:rPr>
              <a:t>breast, and endometrial cancer [</a:t>
            </a:r>
            <a:r>
              <a:rPr lang="en-US" sz="1800" b="0" i="0" u="none" strike="noStrike" baseline="0" dirty="0">
                <a:solidFill>
                  <a:srgbClr val="0875B8"/>
                </a:solidFill>
                <a:latin typeface="URWPalladioL-Roma"/>
              </a:rPr>
              <a:t>7</a:t>
            </a:r>
            <a:r>
              <a:rPr lang="en-US" sz="1800" b="0" i="0" u="none" strike="noStrike" baseline="0" dirty="0">
                <a:solidFill>
                  <a:srgbClr val="000000"/>
                </a:solidFill>
                <a:latin typeface="URWPalladioL-Roma"/>
              </a:rPr>
              <a:t>]. (</a:t>
            </a:r>
            <a:r>
              <a:rPr lang="en-US" sz="1800" b="1" i="0" u="none" strike="noStrike" baseline="0" dirty="0">
                <a:solidFill>
                  <a:srgbClr val="000000"/>
                </a:solidFill>
                <a:latin typeface="URWPalladioL-Bold"/>
              </a:rPr>
              <a:t>B</a:t>
            </a:r>
            <a:r>
              <a:rPr lang="en-US" sz="1800" b="0" i="0" u="none" strike="noStrike" baseline="0" dirty="0">
                <a:solidFill>
                  <a:srgbClr val="000000"/>
                </a:solidFill>
                <a:latin typeface="URWPalladioL-Roma"/>
              </a:rPr>
              <a:t>) Estimated global age-standardized tumor incidences and</a:t>
            </a:r>
          </a:p>
          <a:p>
            <a:pPr algn="l"/>
            <a:r>
              <a:rPr lang="en-US" sz="1800" b="0" i="0" u="none" strike="noStrike" baseline="0" dirty="0">
                <a:solidFill>
                  <a:srgbClr val="000000"/>
                </a:solidFill>
                <a:latin typeface="URWPalladioL-Roma"/>
              </a:rPr>
              <a:t>mortality rates (female population only) according to GLOBOCAN data in 2020 (</a:t>
            </a:r>
            <a:r>
              <a:rPr lang="en-US" sz="1800" b="0" i="0" u="none" strike="noStrike" baseline="0" dirty="0">
                <a:solidFill>
                  <a:srgbClr val="0875B8"/>
                </a:solidFill>
                <a:latin typeface="URWPalladioL-Roma"/>
              </a:rPr>
              <a:t>www.iarc.fr---World</a:t>
            </a:r>
          </a:p>
          <a:p>
            <a:pPr algn="l"/>
            <a:r>
              <a:rPr lang="en-US" sz="1800" b="0" i="0" u="none" strike="noStrike" baseline="0" dirty="0">
                <a:solidFill>
                  <a:srgbClr val="000000"/>
                </a:solidFill>
                <a:latin typeface="URWPalladioL-Roma"/>
              </a:rPr>
              <a:t>Health </a:t>
            </a:r>
            <a:r>
              <a:rPr lang="en-US" sz="1800" b="0" i="0" u="none" strike="noStrike" baseline="0" dirty="0" err="1">
                <a:solidFill>
                  <a:srgbClr val="000000"/>
                </a:solidFill>
                <a:latin typeface="URWPalladioL-Roma"/>
              </a:rPr>
              <a:t>Organisation</a:t>
            </a:r>
            <a:r>
              <a:rPr lang="en-US" sz="1800" b="0" i="0" u="none" strike="noStrike" baseline="0" dirty="0">
                <a:solidFill>
                  <a:srgbClr val="000000"/>
                </a:solidFill>
                <a:latin typeface="URWPalladioL-Roma"/>
              </a:rPr>
              <a:t> (WHO), access on 22 November 2022)</a:t>
            </a:r>
            <a:endParaRPr lang="en-US" dirty="0"/>
          </a:p>
          <a:p>
            <a:endParaRPr lang="en-US" dirty="0"/>
          </a:p>
          <a:p>
            <a:r>
              <a:rPr lang="en-US" dirty="0"/>
              <a:t>Fig. 1 Global GBD and temporal trends of BC incidence in 204 countries or territories. ASR: age standardized rate; BC: breast cancer; EAPC: estimated annual percentage change; GBD: global burden of disease. (a) </a:t>
            </a:r>
            <a:r>
              <a:rPr lang="en-US" dirty="0" err="1"/>
              <a:t>Te</a:t>
            </a:r>
            <a:r>
              <a:rPr lang="en-US" dirty="0"/>
              <a:t> ASR per 100,000 people in 1990; (b) </a:t>
            </a:r>
            <a:r>
              <a:rPr lang="en-US" dirty="0" err="1"/>
              <a:t>Te</a:t>
            </a:r>
            <a:r>
              <a:rPr lang="en-US" dirty="0"/>
              <a:t> ASR per 100,000 people in 2019; (c) </a:t>
            </a:r>
            <a:r>
              <a:rPr lang="en-US" dirty="0" err="1"/>
              <a:t>Te</a:t>
            </a:r>
            <a:r>
              <a:rPr lang="en-US" dirty="0"/>
              <a:t> change in cancer cases; (d) EAPC in </a:t>
            </a:r>
            <a:r>
              <a:rPr lang="en-US" dirty="0" err="1"/>
              <a:t>diferent</a:t>
            </a:r>
            <a:r>
              <a:rPr lang="en-US" dirty="0"/>
              <a:t> countries or territories.</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3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dirty="0">
                <a:latin typeface="GuardianSansGR"/>
              </a:rPr>
              <a:t>H</a:t>
            </a:r>
            <a:r>
              <a:rPr lang="en-GB" sz="1200" dirty="0">
                <a:effectLst/>
                <a:latin typeface="GuardianSansGR"/>
              </a:rPr>
              <a:t>uman epidermal growth factor 2</a:t>
            </a:r>
          </a:p>
          <a:p>
            <a:endParaRPr lang="en-GB" sz="1200" dirty="0">
              <a:latin typeface="GuardianSansGR"/>
            </a:endParaRPr>
          </a:p>
          <a:p>
            <a:r>
              <a:rPr lang="en-GB" sz="1200" dirty="0">
                <a:effectLst/>
                <a:latin typeface="GuardianSansGR"/>
              </a:rPr>
              <a:t>Hormone receptor positive (</a:t>
            </a:r>
            <a:r>
              <a:rPr lang="en-GB" sz="1200" dirty="0" err="1">
                <a:effectLst/>
                <a:latin typeface="GuardianSansGR"/>
              </a:rPr>
              <a:t>estrogen</a:t>
            </a:r>
            <a:r>
              <a:rPr lang="en-GB" sz="1200" dirty="0">
                <a:effectLst/>
                <a:latin typeface="GuardianSansGR"/>
              </a:rPr>
              <a:t> or progesterone)</a:t>
            </a:r>
          </a:p>
          <a:p>
            <a:endParaRPr lang="en-GB" sz="1200" dirty="0">
              <a:effectLst/>
              <a:latin typeface="GuardianSansGR"/>
            </a:endParaRPr>
          </a:p>
          <a:p>
            <a:endParaRPr lang="en-GB" sz="1200" dirty="0">
              <a:effectLst/>
              <a:latin typeface="GuardianSansGR"/>
            </a:endParaRPr>
          </a:p>
          <a:p>
            <a:r>
              <a:rPr lang="en-GB" sz="1800" dirty="0">
                <a:effectLst/>
                <a:latin typeface="GuardianSansGR"/>
              </a:rPr>
              <a:t>Breast cancer is a histologic diagnosis made according to standard- </a:t>
            </a:r>
            <a:r>
              <a:rPr lang="en-GB" sz="1800" dirty="0" err="1">
                <a:effectLst/>
                <a:latin typeface="GuardianSansGR"/>
              </a:rPr>
              <a:t>ized</a:t>
            </a:r>
            <a:r>
              <a:rPr lang="en-GB" sz="1800" dirty="0">
                <a:effectLst/>
                <a:latin typeface="GuardianSansGR"/>
              </a:rPr>
              <a:t> pathologic criteria. The most common breast cancer histology is invasive ductal carcinoma (50%-75% of patients), followed by invasive lobular carcinoma (5%-15% of patients), with mixed ductal/ lobular carcinomas and other rarer </a:t>
            </a:r>
            <a:r>
              <a:rPr lang="en-GB" sz="1800" dirty="0" err="1">
                <a:effectLst/>
                <a:latin typeface="GuardianSansGR"/>
              </a:rPr>
              <a:t>histologies</a:t>
            </a:r>
            <a:r>
              <a:rPr lang="en-GB" sz="1800" dirty="0">
                <a:effectLst/>
                <a:latin typeface="GuardianSansGR"/>
              </a:rPr>
              <a:t> making up the re- </a:t>
            </a:r>
            <a:r>
              <a:rPr lang="en-GB" sz="1800" dirty="0" err="1">
                <a:effectLst/>
                <a:latin typeface="GuardianSansGR"/>
              </a:rPr>
              <a:t>mainder</a:t>
            </a:r>
            <a:r>
              <a:rPr lang="en-GB" sz="1800" dirty="0">
                <a:effectLst/>
                <a:latin typeface="GuardianSansGR"/>
              </a:rPr>
              <a:t> of patients.5 </a:t>
            </a:r>
            <a:endParaRPr lang="en-GB" dirty="0">
              <a:effectLst/>
            </a:endParaRPr>
          </a:p>
          <a:p>
            <a:r>
              <a:rPr lang="en-GB" sz="1800" dirty="0">
                <a:effectLst/>
                <a:latin typeface="GuardianSansGR"/>
              </a:rPr>
              <a:t>Two main molecular targets in breast cancer pathogenesis have been identified. One is </a:t>
            </a:r>
            <a:r>
              <a:rPr lang="en-GB" sz="1800" dirty="0" err="1">
                <a:effectLst/>
                <a:latin typeface="GuardianSansGR"/>
              </a:rPr>
              <a:t>estrogen</a:t>
            </a:r>
            <a:r>
              <a:rPr lang="en-GB" sz="1800" dirty="0">
                <a:effectLst/>
                <a:latin typeface="GuardianSansGR"/>
              </a:rPr>
              <a:t> receptor alpha (ER</a:t>
            </a:r>
            <a:r>
              <a:rPr lang="el-GR" sz="1800" dirty="0">
                <a:effectLst/>
                <a:latin typeface="GuardianSansGR"/>
              </a:rPr>
              <a:t>α), </a:t>
            </a:r>
            <a:r>
              <a:rPr lang="en-GB" sz="1800" dirty="0">
                <a:effectLst/>
                <a:latin typeface="GuardianSansGR"/>
              </a:rPr>
              <a:t>which is ex- pressed in approximately 70% of invasive breast cancers. ER</a:t>
            </a:r>
            <a:r>
              <a:rPr lang="el-GR" sz="1800" dirty="0">
                <a:effectLst/>
                <a:latin typeface="GuardianSansGR"/>
              </a:rPr>
              <a:t>α </a:t>
            </a:r>
            <a:r>
              <a:rPr lang="en-GB" sz="1800" dirty="0">
                <a:effectLst/>
                <a:latin typeface="GuardianSansGR"/>
              </a:rPr>
              <a:t>is a steroid hormone receptor and a transcription factor that, when ac- </a:t>
            </a:r>
            <a:r>
              <a:rPr lang="en-GB" sz="1800" dirty="0" err="1">
                <a:effectLst/>
                <a:latin typeface="GuardianSansGR"/>
              </a:rPr>
              <a:t>tivated</a:t>
            </a:r>
            <a:r>
              <a:rPr lang="en-GB" sz="1800" dirty="0">
                <a:effectLst/>
                <a:latin typeface="GuardianSansGR"/>
              </a:rPr>
              <a:t> by </a:t>
            </a:r>
            <a:r>
              <a:rPr lang="en-GB" sz="1800" dirty="0" err="1">
                <a:effectLst/>
                <a:latin typeface="GuardianSansGR"/>
              </a:rPr>
              <a:t>estrogen</a:t>
            </a:r>
            <a:r>
              <a:rPr lang="en-GB" sz="1800" dirty="0">
                <a:effectLst/>
                <a:latin typeface="GuardianSansGR"/>
              </a:rPr>
              <a:t>, activates oncogenic growth pathways in breast cancer cells. Expression of the closely related steroid hormone pro- </a:t>
            </a:r>
            <a:r>
              <a:rPr lang="en-GB" sz="1800" dirty="0" err="1">
                <a:effectLst/>
                <a:latin typeface="GuardianSansGR"/>
              </a:rPr>
              <a:t>gesterone</a:t>
            </a:r>
            <a:r>
              <a:rPr lang="en-GB" sz="1800" dirty="0">
                <a:effectLst/>
                <a:latin typeface="GuardianSansGR"/>
              </a:rPr>
              <a:t> receptor (PR) is also a marker of ER</a:t>
            </a:r>
            <a:r>
              <a:rPr lang="el-GR" sz="1800" dirty="0">
                <a:effectLst/>
                <a:latin typeface="GuardianSansGR"/>
              </a:rPr>
              <a:t>α </a:t>
            </a:r>
            <a:r>
              <a:rPr lang="en-GB" sz="1800" dirty="0">
                <a:effectLst/>
                <a:latin typeface="GuardianSansGR"/>
              </a:rPr>
              <a:t>signaling.6 </a:t>
            </a:r>
            <a:r>
              <a:rPr lang="en-GB" sz="1800" dirty="0" err="1">
                <a:effectLst/>
                <a:latin typeface="GuardianSansGR"/>
              </a:rPr>
              <a:t>Tumors</a:t>
            </a:r>
            <a:r>
              <a:rPr lang="en-GB" sz="1800" dirty="0">
                <a:effectLst/>
                <a:latin typeface="GuardianSansGR"/>
              </a:rPr>
              <a:t> with expression of either </a:t>
            </a:r>
            <a:r>
              <a:rPr lang="en-GB" sz="1800" dirty="0" err="1">
                <a:effectLst/>
                <a:latin typeface="GuardianSansGR"/>
              </a:rPr>
              <a:t>estrogen</a:t>
            </a:r>
            <a:r>
              <a:rPr lang="en-GB" sz="1800" dirty="0">
                <a:effectLst/>
                <a:latin typeface="GuardianSansGR"/>
              </a:rPr>
              <a:t> receptor (ER) or PR in at least 1% of </a:t>
            </a:r>
            <a:r>
              <a:rPr lang="en-GB" sz="1800" dirty="0" err="1">
                <a:effectLst/>
                <a:latin typeface="GuardianSansGR"/>
              </a:rPr>
              <a:t>tumor</a:t>
            </a:r>
            <a:r>
              <a:rPr lang="en-GB" sz="1800" dirty="0">
                <a:effectLst/>
                <a:latin typeface="GuardianSansGR"/>
              </a:rPr>
              <a:t> cells are categorized as HR+.7 The use of endocrine agents to downregulate ER </a:t>
            </a:r>
            <a:r>
              <a:rPr lang="en-GB" sz="1800" dirty="0" err="1">
                <a:effectLst/>
                <a:latin typeface="GuardianSansGR"/>
              </a:rPr>
              <a:t>signaling</a:t>
            </a:r>
            <a:r>
              <a:rPr lang="en-GB" sz="1800" dirty="0">
                <a:effectLst/>
                <a:latin typeface="GuardianSansGR"/>
              </a:rPr>
              <a:t> is the primary systemic therapy for ER-positive or PR-positive breast cancers. </a:t>
            </a:r>
            <a:endParaRPr lang="en-GB" dirty="0">
              <a:effectLst/>
            </a:endParaRPr>
          </a:p>
          <a:p>
            <a:r>
              <a:rPr lang="en-GB" sz="1800" dirty="0">
                <a:effectLst/>
                <a:latin typeface="GuardianSansGR"/>
              </a:rPr>
              <a:t>The second main molecular target is epidermal growth factor 2 (</a:t>
            </a:r>
            <a:r>
              <a:rPr lang="en-GB" sz="1800" i="1" dirty="0">
                <a:effectLst/>
                <a:latin typeface="GuardianSans"/>
              </a:rPr>
              <a:t>ERBB2</a:t>
            </a:r>
            <a:r>
              <a:rPr lang="en-GB" sz="1800" dirty="0">
                <a:effectLst/>
                <a:latin typeface="GuardianSansGR"/>
              </a:rPr>
              <a:t>, formerly </a:t>
            </a:r>
            <a:r>
              <a:rPr lang="en-GB" sz="1800" i="1" dirty="0">
                <a:effectLst/>
                <a:latin typeface="GuardianSans"/>
              </a:rPr>
              <a:t>HER2 </a:t>
            </a:r>
            <a:r>
              <a:rPr lang="en-GB" sz="1800" dirty="0">
                <a:effectLst/>
                <a:latin typeface="GuardianSansGR"/>
              </a:rPr>
              <a:t>or </a:t>
            </a:r>
            <a:r>
              <a:rPr lang="en-GB" sz="1800" i="1" dirty="0">
                <a:effectLst/>
                <a:latin typeface="GuardianSans"/>
              </a:rPr>
              <a:t>HER2/neu</a:t>
            </a:r>
            <a:r>
              <a:rPr lang="en-GB" sz="1800" dirty="0">
                <a:effectLst/>
                <a:latin typeface="GuardianSansGR"/>
              </a:rPr>
              <a:t>), a transmembrane receptor tyrosine kinase in the epidermal growth factor receptor family that is amplified or overexpressed in approximately 20% of breast can- </a:t>
            </a:r>
            <a:r>
              <a:rPr lang="en-GB" sz="1800" dirty="0" err="1">
                <a:effectLst/>
                <a:latin typeface="GuardianSansGR"/>
              </a:rPr>
              <a:t>cers</a:t>
            </a:r>
            <a:r>
              <a:rPr lang="en-GB" sz="1800" dirty="0">
                <a:effectLst/>
                <a:latin typeface="GuardianSansGR"/>
              </a:rPr>
              <a:t>, and is associated with poor prognosis in the absence of sys- </a:t>
            </a:r>
            <a:r>
              <a:rPr lang="en-GB" sz="1800" dirty="0" err="1">
                <a:effectLst/>
                <a:latin typeface="GuardianSansGR"/>
              </a:rPr>
              <a:t>temic</a:t>
            </a:r>
            <a:r>
              <a:rPr lang="en-GB" sz="1800" dirty="0">
                <a:effectLst/>
                <a:latin typeface="GuardianSansGR"/>
              </a:rPr>
              <a:t> therapy.8 </a:t>
            </a:r>
            <a:r>
              <a:rPr lang="en-GB" sz="1800" dirty="0" err="1">
                <a:effectLst/>
                <a:latin typeface="GuardianSansGR"/>
              </a:rPr>
              <a:t>Tumors</a:t>
            </a:r>
            <a:r>
              <a:rPr lang="en-GB" sz="1800" dirty="0">
                <a:effectLst/>
                <a:latin typeface="GuardianSansGR"/>
              </a:rPr>
              <a:t> with amplification or overexpression of the gene </a:t>
            </a:r>
            <a:r>
              <a:rPr lang="en-GB" sz="1800" i="1" dirty="0">
                <a:effectLst/>
                <a:latin typeface="GuardianSans"/>
              </a:rPr>
              <a:t>ERBB2 </a:t>
            </a:r>
            <a:r>
              <a:rPr lang="en-GB" sz="1800" dirty="0">
                <a:effectLst/>
                <a:latin typeface="GuardianSansGR"/>
              </a:rPr>
              <a:t>are </a:t>
            </a:r>
            <a:r>
              <a:rPr lang="en-GB" sz="1800" i="1" dirty="0">
                <a:effectLst/>
                <a:latin typeface="GuardianSans"/>
              </a:rPr>
              <a:t>ERBB2</a:t>
            </a:r>
            <a:r>
              <a:rPr lang="en-GB" sz="1800" dirty="0">
                <a:effectLst/>
                <a:latin typeface="GuardianSansGR"/>
              </a:rPr>
              <a:t>+.9 Patients with </a:t>
            </a:r>
            <a:r>
              <a:rPr lang="en-GB" sz="1800" i="1" dirty="0">
                <a:effectLst/>
                <a:latin typeface="GuardianSans"/>
              </a:rPr>
              <a:t>ERBB2</a:t>
            </a:r>
            <a:r>
              <a:rPr lang="en-GB" sz="1800" dirty="0">
                <a:effectLst/>
                <a:latin typeface="GuardianSansGR"/>
              </a:rPr>
              <a:t>-amplified or -overexpressing breast cancer benefit from </a:t>
            </a:r>
            <a:r>
              <a:rPr lang="en-GB" sz="1800" i="1" dirty="0">
                <a:effectLst/>
                <a:latin typeface="GuardianSans"/>
              </a:rPr>
              <a:t>ERBB2</a:t>
            </a:r>
            <a:r>
              <a:rPr lang="en-GB" sz="1800" dirty="0">
                <a:effectLst/>
                <a:latin typeface="GuardianSansGR"/>
              </a:rPr>
              <a:t>-targeted therapy, including anti-</a:t>
            </a:r>
            <a:r>
              <a:rPr lang="en-GB" sz="1800" i="1" dirty="0">
                <a:effectLst/>
                <a:latin typeface="GuardianSans"/>
              </a:rPr>
              <a:t>ERBB2 </a:t>
            </a:r>
            <a:r>
              <a:rPr lang="en-GB" sz="1800" dirty="0">
                <a:effectLst/>
                <a:latin typeface="GuardianSansGR"/>
              </a:rPr>
              <a:t>antibodies (such as trastuzumab and </a:t>
            </a:r>
            <a:r>
              <a:rPr lang="en-GB" sz="1800" dirty="0" err="1">
                <a:effectLst/>
                <a:latin typeface="GuardianSansGR"/>
              </a:rPr>
              <a:t>pertuzumab</a:t>
            </a:r>
            <a:r>
              <a:rPr lang="en-GB" sz="1800" dirty="0">
                <a:effectLst/>
                <a:latin typeface="GuardianSansGR"/>
              </a:rPr>
              <a:t>) and small-molecule tyrosine kinase inhibitors (such as lapatinib and neratinib). </a:t>
            </a:r>
            <a:endParaRPr lang="en-GB" dirty="0">
              <a:effectLst/>
            </a:endParaRPr>
          </a:p>
          <a:p>
            <a:r>
              <a:rPr lang="en-GB" sz="1800" dirty="0">
                <a:effectLst/>
                <a:latin typeface="GuardianSansGR"/>
              </a:rPr>
              <a:t>Triple-negative breast cancer, which makes up approximately 15% of all breast tumors,10 is characterized by the lack of </a:t>
            </a:r>
            <a:r>
              <a:rPr lang="en-GB" sz="1800" dirty="0" err="1">
                <a:effectLst/>
                <a:latin typeface="GuardianSansGR"/>
              </a:rPr>
              <a:t>expres</a:t>
            </a:r>
            <a:r>
              <a:rPr lang="en-GB" sz="1800" dirty="0">
                <a:effectLst/>
                <a:latin typeface="GuardianSansGR"/>
              </a:rPr>
              <a:t>- </a:t>
            </a:r>
            <a:r>
              <a:rPr lang="en-GB" sz="1800" dirty="0" err="1">
                <a:effectLst/>
                <a:latin typeface="GuardianSansGR"/>
              </a:rPr>
              <a:t>sion</a:t>
            </a:r>
            <a:r>
              <a:rPr lang="en-GB" sz="1800" dirty="0">
                <a:effectLst/>
                <a:latin typeface="GuardianSansGR"/>
              </a:rPr>
              <a:t> of molecular targets ER, PR, or </a:t>
            </a:r>
            <a:r>
              <a:rPr lang="en-GB" sz="1800" i="1" dirty="0">
                <a:effectLst/>
                <a:latin typeface="GuardianSans"/>
              </a:rPr>
              <a:t>ERBB2</a:t>
            </a:r>
            <a:r>
              <a:rPr lang="en-GB" sz="1800" dirty="0">
                <a:effectLst/>
                <a:latin typeface="GuardianSansGR"/>
              </a:rPr>
              <a:t>. Triple-negative </a:t>
            </a:r>
            <a:r>
              <a:rPr lang="en-GB" sz="1800" dirty="0" err="1">
                <a:effectLst/>
                <a:latin typeface="GuardianSansGR"/>
              </a:rPr>
              <a:t>tumors</a:t>
            </a:r>
            <a:r>
              <a:rPr lang="en-GB" sz="1800" dirty="0">
                <a:effectLst/>
                <a:latin typeface="GuardianSansGR"/>
              </a:rPr>
              <a:t> have a high risk of distant relapse in the first 3 to 5 years following diagnosis.11 The specific molecular pathophysiology of triple- negative breast cancer remains poorly understood. </a:t>
            </a:r>
            <a:endParaRPr lang="en-GB" dirty="0">
              <a:effectLst/>
            </a:endParaRPr>
          </a:p>
          <a:p>
            <a:r>
              <a:rPr lang="en-GB" sz="1800" dirty="0">
                <a:effectLst/>
                <a:latin typeface="GuardianSansGR"/>
              </a:rPr>
              <a:t>Distinct </a:t>
            </a:r>
            <a:r>
              <a:rPr lang="en-GB" sz="1800" dirty="0" err="1">
                <a:effectLst/>
                <a:latin typeface="GuardianSansGR"/>
              </a:rPr>
              <a:t>prevalences</a:t>
            </a:r>
            <a:r>
              <a:rPr lang="en-GB" sz="1800" dirty="0">
                <a:effectLst/>
                <a:latin typeface="GuardianSansGR"/>
              </a:rPr>
              <a:t>, prognoses, and systemic therapy op- </a:t>
            </a:r>
            <a:r>
              <a:rPr lang="en-GB" sz="1800" dirty="0" err="1">
                <a:effectLst/>
                <a:latin typeface="GuardianSansGR"/>
              </a:rPr>
              <a:t>tions</a:t>
            </a:r>
            <a:r>
              <a:rPr lang="en-GB" sz="1800" dirty="0">
                <a:effectLst/>
                <a:latin typeface="GuardianSansGR"/>
              </a:rPr>
              <a:t> characterize the 3 breast cancer subtypes: HR+, </a:t>
            </a:r>
            <a:r>
              <a:rPr lang="en-GB" sz="1800" i="1" dirty="0">
                <a:effectLst/>
                <a:latin typeface="GuardianSans"/>
              </a:rPr>
              <a:t>ERBB2</a:t>
            </a:r>
            <a:r>
              <a:rPr lang="en-GB" sz="1800" dirty="0">
                <a:effectLst/>
                <a:latin typeface="GuardianSansGR"/>
              </a:rPr>
              <a:t>+, or triple-negative (</a:t>
            </a:r>
            <a:r>
              <a:rPr lang="en-GB" sz="1800" b="0" dirty="0">
                <a:effectLst/>
                <a:latin typeface="GuardianSans"/>
              </a:rPr>
              <a:t>Table 1</a:t>
            </a:r>
            <a:r>
              <a:rPr lang="en-GB" sz="1800" dirty="0">
                <a:effectLst/>
                <a:latin typeface="GuardianSansGR"/>
              </a:rPr>
              <a:t>). Triple-negative breast </a:t>
            </a:r>
            <a:r>
              <a:rPr lang="en-GB" sz="1800" dirty="0" err="1">
                <a:effectLst/>
                <a:latin typeface="GuardianSansGR"/>
              </a:rPr>
              <a:t>tumors</a:t>
            </a:r>
            <a:r>
              <a:rPr lang="en-GB" sz="1800" dirty="0">
                <a:effectLst/>
                <a:latin typeface="GuardianSansGR"/>
              </a:rPr>
              <a:t> are more likely to occur in women who are younger, black, or Hispanic,11 whereas HR+ </a:t>
            </a:r>
            <a:r>
              <a:rPr lang="en-GB" sz="1800" dirty="0" err="1">
                <a:effectLst/>
                <a:latin typeface="GuardianSansGR"/>
              </a:rPr>
              <a:t>tumors</a:t>
            </a:r>
            <a:r>
              <a:rPr lang="en-GB" sz="1800" dirty="0">
                <a:effectLst/>
                <a:latin typeface="GuardianSansGR"/>
              </a:rPr>
              <a:t> are more likely in older women. Breast cancer </a:t>
            </a:r>
            <a:endParaRPr lang="en-GB" dirty="0">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GuardianSansGR"/>
              </a:rPr>
              <a:t>is staged I-IV, where IV denotes distant metastatic disease. Stage I breast cancers, defined anatomically as a breast </a:t>
            </a:r>
            <a:r>
              <a:rPr lang="en-GB" sz="1800" dirty="0" err="1">
                <a:effectLst/>
                <a:latin typeface="GuardianSansGR"/>
              </a:rPr>
              <a:t>tumor</a:t>
            </a:r>
            <a:r>
              <a:rPr lang="en-GB" sz="1800" dirty="0">
                <a:effectLst/>
                <a:latin typeface="GuardianSansGR"/>
              </a:rPr>
              <a:t> smaller than 2 cm and no lymph node involvement, have 5-year breast cancer– specific survival of at least 99%, at least 94%, and at least 85% for HR+, </a:t>
            </a:r>
            <a:r>
              <a:rPr lang="en-GB" sz="1800" i="1" dirty="0">
                <a:effectLst/>
                <a:latin typeface="GuardianSans"/>
              </a:rPr>
              <a:t>ERBB2</a:t>
            </a:r>
            <a:r>
              <a:rPr lang="en-GB" sz="1800" dirty="0">
                <a:effectLst/>
                <a:latin typeface="GuardianSansGR"/>
              </a:rPr>
              <a:t>+, and triple-negative subtypes, respectively. Stage IV breast cancers have median overall survival of approximately 5 years for HR+ or </a:t>
            </a:r>
            <a:r>
              <a:rPr lang="en-GB" sz="1800" i="1" dirty="0">
                <a:effectLst/>
                <a:latin typeface="GuardianSans"/>
              </a:rPr>
              <a:t>ERBB2</a:t>
            </a:r>
            <a:r>
              <a:rPr lang="en-GB" sz="1800" dirty="0">
                <a:effectLst/>
                <a:latin typeface="GuardianSansGR"/>
              </a:rPr>
              <a:t>+ subtypes and 1 year for triple-negative.13-16 </a:t>
            </a:r>
            <a:endParaRPr lang="en-GB" dirty="0"/>
          </a:p>
          <a:p>
            <a:r>
              <a:rPr lang="en-GB" sz="1800" dirty="0">
                <a:effectLst/>
                <a:latin typeface="GuardianSansGR"/>
              </a:rPr>
              <a:t>For nonmetastatic breast cancer, the main goals of therapy are </a:t>
            </a:r>
            <a:r>
              <a:rPr lang="en-GB" sz="1800" dirty="0" err="1">
                <a:effectLst/>
                <a:latin typeface="GuardianSansGR"/>
              </a:rPr>
              <a:t>eradi</a:t>
            </a:r>
            <a:r>
              <a:rPr lang="en-GB" sz="1800" dirty="0">
                <a:effectLst/>
                <a:latin typeface="GuardianSansGR"/>
              </a:rPr>
              <a:t>- </a:t>
            </a:r>
            <a:r>
              <a:rPr lang="en-GB" sz="1800" dirty="0" err="1">
                <a:effectLst/>
                <a:latin typeface="GuardianSansGR"/>
              </a:rPr>
              <a:t>cating</a:t>
            </a:r>
            <a:r>
              <a:rPr lang="en-GB" sz="1800" dirty="0">
                <a:effectLst/>
                <a:latin typeface="GuardianSansGR"/>
              </a:rPr>
              <a:t> </a:t>
            </a:r>
            <a:r>
              <a:rPr lang="en-GB" sz="1800" dirty="0" err="1">
                <a:effectLst/>
                <a:latin typeface="GuardianSansGR"/>
              </a:rPr>
              <a:t>tumor</a:t>
            </a:r>
            <a:r>
              <a:rPr lang="en-GB" sz="1800" dirty="0">
                <a:effectLst/>
                <a:latin typeface="GuardianSansGR"/>
              </a:rPr>
              <a:t> from the breast and regional lymph nodes and pre- venting metastatic recurrence. Local therapy for nonmetastatic breast cancer consists of surgical resection and sampling or re- </a:t>
            </a:r>
            <a:r>
              <a:rPr lang="en-GB" sz="1800" dirty="0" err="1">
                <a:effectLst/>
                <a:latin typeface="GuardianSansGR"/>
              </a:rPr>
              <a:t>moval</a:t>
            </a:r>
            <a:r>
              <a:rPr lang="en-GB" sz="1800" dirty="0">
                <a:effectLst/>
                <a:latin typeface="GuardianSansGR"/>
              </a:rPr>
              <a:t> of axillary lymph nodes, with consideration of postoperative radiation. Systemic therapy may be preoperative (neoadjuvant), postoperative (adjuvant), or both. Breast cancer subtype guides the standard systemic therapy administered (Table 1), which consists of endocrine therapy for all HR+ </a:t>
            </a:r>
            <a:r>
              <a:rPr lang="en-GB" sz="1800" dirty="0" err="1">
                <a:effectLst/>
                <a:latin typeface="GuardianSansGR"/>
              </a:rPr>
              <a:t>tumors</a:t>
            </a:r>
            <a:r>
              <a:rPr lang="en-GB" sz="1800" dirty="0">
                <a:effectLst/>
                <a:latin typeface="GuardianSansGR"/>
              </a:rPr>
              <a:t> (with some patients </a:t>
            </a:r>
            <a:r>
              <a:rPr lang="en-GB" sz="1800" dirty="0" err="1">
                <a:effectLst/>
                <a:latin typeface="GuardianSansGR"/>
              </a:rPr>
              <a:t>requir</a:t>
            </a:r>
            <a:r>
              <a:rPr lang="en-GB" sz="1800" dirty="0">
                <a:effectLst/>
                <a:latin typeface="GuardianSansGR"/>
              </a:rPr>
              <a:t>- </a:t>
            </a:r>
            <a:r>
              <a:rPr lang="en-GB" sz="1800" dirty="0" err="1">
                <a:effectLst/>
                <a:latin typeface="GuardianSansGR"/>
              </a:rPr>
              <a:t>ing</a:t>
            </a:r>
            <a:r>
              <a:rPr lang="en-GB" sz="1800" dirty="0">
                <a:effectLst/>
                <a:latin typeface="GuardianSansGR"/>
              </a:rPr>
              <a:t> chemotherapy as well), trastuzumab-based ERBB2-directed an- </a:t>
            </a:r>
            <a:r>
              <a:rPr lang="en-GB" sz="1800" dirty="0" err="1">
                <a:effectLst/>
                <a:latin typeface="GuardianSansGR"/>
              </a:rPr>
              <a:t>tibody</a:t>
            </a:r>
            <a:r>
              <a:rPr lang="en-GB" sz="1800" dirty="0">
                <a:effectLst/>
                <a:latin typeface="GuardianSansGR"/>
              </a:rPr>
              <a:t> therapy plus chemotherapy for all </a:t>
            </a:r>
            <a:r>
              <a:rPr lang="en-GB" sz="1800" i="1" dirty="0">
                <a:effectLst/>
                <a:latin typeface="GuardianSans"/>
              </a:rPr>
              <a:t>ERBB2</a:t>
            </a:r>
            <a:r>
              <a:rPr lang="en-GB" sz="1800" dirty="0">
                <a:effectLst/>
                <a:latin typeface="GuardianSansGR"/>
              </a:rPr>
              <a:t>+ </a:t>
            </a:r>
            <a:r>
              <a:rPr lang="en-GB" sz="1800" dirty="0" err="1">
                <a:effectLst/>
                <a:latin typeface="GuardianSansGR"/>
              </a:rPr>
              <a:t>tumors</a:t>
            </a:r>
            <a:r>
              <a:rPr lang="en-GB" sz="1800" dirty="0">
                <a:effectLst/>
                <a:latin typeface="GuardianSansGR"/>
              </a:rPr>
              <a:t> (with </a:t>
            </a:r>
            <a:r>
              <a:rPr lang="en-GB" sz="1800" dirty="0" err="1">
                <a:effectLst/>
                <a:latin typeface="GuardianSansGR"/>
              </a:rPr>
              <a:t>en</a:t>
            </a:r>
            <a:r>
              <a:rPr lang="en-GB" sz="1800" dirty="0">
                <a:effectLst/>
                <a:latin typeface="GuardianSansGR"/>
              </a:rPr>
              <a:t>- </a:t>
            </a:r>
            <a:r>
              <a:rPr lang="en-GB" sz="1800" dirty="0" err="1">
                <a:effectLst/>
                <a:latin typeface="GuardianSansGR"/>
              </a:rPr>
              <a:t>docrine</a:t>
            </a:r>
            <a:r>
              <a:rPr lang="en-GB" sz="1800" dirty="0">
                <a:effectLst/>
                <a:latin typeface="GuardianSansGR"/>
              </a:rPr>
              <a:t> therapy given in addition, if concurrent HR positivity), and chemotherapy alone for triple-negative breast cancer. </a:t>
            </a:r>
            <a:endParaRPr lang="en-GB" dirty="0"/>
          </a:p>
          <a:p>
            <a:r>
              <a:rPr lang="en-GB" sz="1800" dirty="0">
                <a:effectLst/>
                <a:latin typeface="GuardianSansGR"/>
              </a:rPr>
              <a:t>For metastatic breast cancer, therapeutic goals are prolonging life and symptom palliation. Currently, metastatic breast cancer re- mains incurable in virtually all affected patients. The same basic cat- </a:t>
            </a:r>
            <a:r>
              <a:rPr lang="en-GB" sz="1800" dirty="0" err="1">
                <a:effectLst/>
                <a:latin typeface="GuardianSansGR"/>
              </a:rPr>
              <a:t>egories</a:t>
            </a:r>
            <a:r>
              <a:rPr lang="en-GB" sz="1800" dirty="0">
                <a:effectLst/>
                <a:latin typeface="GuardianSansGR"/>
              </a:rPr>
              <a:t> of systemic therapy are used in metastatic breast cancer as in neoadjuvant/adjuvant approaches outlined here. Local therapy modalities (surgery and radiation) are typically used for palliation only in metastatic disease. </a:t>
            </a:r>
            <a:endParaRPr lang="en-GB" dirty="0"/>
          </a:p>
          <a:p>
            <a:endParaRPr lang="en-GB" dirty="0">
              <a:effectLst/>
            </a:endParaRPr>
          </a:p>
          <a:p>
            <a:endParaRPr lang="en-GB" sz="1200" dirty="0">
              <a:effectLst/>
              <a:latin typeface="GuardianSansGR"/>
            </a:endParaRPr>
          </a:p>
          <a:p>
            <a:endParaRPr lang="en-GB" sz="1200" b="0" i="0" u="none" strike="noStrike" cap="none" baseline="0" dirty="0">
              <a:solidFill>
                <a:schemeClr val="dk1"/>
              </a:solidFill>
              <a:effectLst/>
              <a:latin typeface="GuardianSansGR"/>
              <a:ea typeface="Arial"/>
              <a:cs typeface="Arial"/>
              <a:sym typeface="Arial"/>
            </a:endParaRPr>
          </a:p>
          <a:p>
            <a:endParaRPr lang="en-GB" sz="1200" b="0" i="0" u="none" strike="noStrike" cap="none" baseline="0" dirty="0">
              <a:solidFill>
                <a:schemeClr val="dk1"/>
              </a:solidFill>
              <a:effectLst/>
              <a:latin typeface="GuardianSansGR"/>
              <a:ea typeface="Arial"/>
              <a:cs typeface="Arial"/>
              <a:sym typeface="Arial"/>
            </a:endParaRPr>
          </a:p>
          <a:p>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09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dirty="0">
                <a:latin typeface="GuardianSansGR"/>
              </a:rPr>
              <a:t>H</a:t>
            </a:r>
            <a:r>
              <a:rPr lang="en-GB" sz="1200" dirty="0">
                <a:effectLst/>
                <a:latin typeface="GuardianSansGR"/>
              </a:rPr>
              <a:t>uman epidermal growth factor 2</a:t>
            </a:r>
          </a:p>
          <a:p>
            <a:endParaRPr lang="en-GB" sz="1200" dirty="0">
              <a:latin typeface="GuardianSansGR"/>
            </a:endParaRPr>
          </a:p>
          <a:p>
            <a:r>
              <a:rPr lang="en-GB" sz="1200" dirty="0">
                <a:effectLst/>
                <a:latin typeface="GuardianSansGR"/>
              </a:rPr>
              <a:t>Hormone receptor positive (</a:t>
            </a:r>
            <a:r>
              <a:rPr lang="en-GB" sz="1200" dirty="0" err="1">
                <a:effectLst/>
                <a:latin typeface="GuardianSansGR"/>
              </a:rPr>
              <a:t>estrogen</a:t>
            </a:r>
            <a:r>
              <a:rPr lang="en-GB" sz="1200" dirty="0">
                <a:effectLst/>
                <a:latin typeface="GuardianSansGR"/>
              </a:rPr>
              <a:t> or progesterone)</a:t>
            </a:r>
          </a:p>
          <a:p>
            <a:endParaRPr lang="en-GB" sz="1200" dirty="0">
              <a:effectLst/>
              <a:latin typeface="GuardianSansGR"/>
            </a:endParaRPr>
          </a:p>
          <a:p>
            <a:endParaRPr lang="en-GB" sz="1200" dirty="0">
              <a:effectLst/>
              <a:latin typeface="GuardianSansGR"/>
            </a:endParaRPr>
          </a:p>
          <a:p>
            <a:r>
              <a:rPr lang="en-GB" sz="1800" dirty="0">
                <a:effectLst/>
                <a:latin typeface="GuardianSansGR"/>
              </a:rPr>
              <a:t>Breast cancer is a histologic diagnosis made according to standard- </a:t>
            </a:r>
            <a:r>
              <a:rPr lang="en-GB" sz="1800" dirty="0" err="1">
                <a:effectLst/>
                <a:latin typeface="GuardianSansGR"/>
              </a:rPr>
              <a:t>ized</a:t>
            </a:r>
            <a:r>
              <a:rPr lang="en-GB" sz="1800" dirty="0">
                <a:effectLst/>
                <a:latin typeface="GuardianSansGR"/>
              </a:rPr>
              <a:t> pathologic criteria. The most common breast cancer histology is invasive ductal carcinoma (50%-75% of patients), followed by invasive lobular carcinoma (5%-15% of patients), with mixed ductal/ lobular carcinomas and other rarer </a:t>
            </a:r>
            <a:r>
              <a:rPr lang="en-GB" sz="1800" dirty="0" err="1">
                <a:effectLst/>
                <a:latin typeface="GuardianSansGR"/>
              </a:rPr>
              <a:t>histologies</a:t>
            </a:r>
            <a:r>
              <a:rPr lang="en-GB" sz="1800" dirty="0">
                <a:effectLst/>
                <a:latin typeface="GuardianSansGR"/>
              </a:rPr>
              <a:t> making up the re- </a:t>
            </a:r>
            <a:r>
              <a:rPr lang="en-GB" sz="1800" dirty="0" err="1">
                <a:effectLst/>
                <a:latin typeface="GuardianSansGR"/>
              </a:rPr>
              <a:t>mainder</a:t>
            </a:r>
            <a:r>
              <a:rPr lang="en-GB" sz="1800" dirty="0">
                <a:effectLst/>
                <a:latin typeface="GuardianSansGR"/>
              </a:rPr>
              <a:t> of patients.5 </a:t>
            </a:r>
            <a:endParaRPr lang="en-GB" dirty="0">
              <a:effectLst/>
            </a:endParaRPr>
          </a:p>
          <a:p>
            <a:r>
              <a:rPr lang="en-GB" sz="1800" dirty="0">
                <a:effectLst/>
                <a:latin typeface="GuardianSansGR"/>
              </a:rPr>
              <a:t>Two main molecular targets in breast cancer pathogenesis have been identified. One is </a:t>
            </a:r>
            <a:r>
              <a:rPr lang="en-GB" sz="1800" dirty="0" err="1">
                <a:effectLst/>
                <a:latin typeface="GuardianSansGR"/>
              </a:rPr>
              <a:t>estrogen</a:t>
            </a:r>
            <a:r>
              <a:rPr lang="en-GB" sz="1800" dirty="0">
                <a:effectLst/>
                <a:latin typeface="GuardianSansGR"/>
              </a:rPr>
              <a:t> receptor alpha (ER</a:t>
            </a:r>
            <a:r>
              <a:rPr lang="el-GR" sz="1800" dirty="0">
                <a:effectLst/>
                <a:latin typeface="GuardianSansGR"/>
              </a:rPr>
              <a:t>α), </a:t>
            </a:r>
            <a:r>
              <a:rPr lang="en-GB" sz="1800" dirty="0">
                <a:effectLst/>
                <a:latin typeface="GuardianSansGR"/>
              </a:rPr>
              <a:t>which is ex- pressed in approximately 70% of invasive breast cancers. ER</a:t>
            </a:r>
            <a:r>
              <a:rPr lang="el-GR" sz="1800" dirty="0">
                <a:effectLst/>
                <a:latin typeface="GuardianSansGR"/>
              </a:rPr>
              <a:t>α </a:t>
            </a:r>
            <a:r>
              <a:rPr lang="en-GB" sz="1800" dirty="0">
                <a:effectLst/>
                <a:latin typeface="GuardianSansGR"/>
              </a:rPr>
              <a:t>is a steroid hormone receptor and a transcription factor that, when ac- </a:t>
            </a:r>
            <a:r>
              <a:rPr lang="en-GB" sz="1800" dirty="0" err="1">
                <a:effectLst/>
                <a:latin typeface="GuardianSansGR"/>
              </a:rPr>
              <a:t>tivated</a:t>
            </a:r>
            <a:r>
              <a:rPr lang="en-GB" sz="1800" dirty="0">
                <a:effectLst/>
                <a:latin typeface="GuardianSansGR"/>
              </a:rPr>
              <a:t> by </a:t>
            </a:r>
            <a:r>
              <a:rPr lang="en-GB" sz="1800" dirty="0" err="1">
                <a:effectLst/>
                <a:latin typeface="GuardianSansGR"/>
              </a:rPr>
              <a:t>estrogen</a:t>
            </a:r>
            <a:r>
              <a:rPr lang="en-GB" sz="1800" dirty="0">
                <a:effectLst/>
                <a:latin typeface="GuardianSansGR"/>
              </a:rPr>
              <a:t>, activates oncogenic growth pathways in breast cancer cells. Expression of the closely related steroid hormone pro- </a:t>
            </a:r>
            <a:r>
              <a:rPr lang="en-GB" sz="1800" dirty="0" err="1">
                <a:effectLst/>
                <a:latin typeface="GuardianSansGR"/>
              </a:rPr>
              <a:t>gesterone</a:t>
            </a:r>
            <a:r>
              <a:rPr lang="en-GB" sz="1800" dirty="0">
                <a:effectLst/>
                <a:latin typeface="GuardianSansGR"/>
              </a:rPr>
              <a:t> receptor (PR) is also a marker of ER</a:t>
            </a:r>
            <a:r>
              <a:rPr lang="el-GR" sz="1800" dirty="0">
                <a:effectLst/>
                <a:latin typeface="GuardianSansGR"/>
              </a:rPr>
              <a:t>α </a:t>
            </a:r>
            <a:r>
              <a:rPr lang="en-GB" sz="1800" dirty="0">
                <a:effectLst/>
                <a:latin typeface="GuardianSansGR"/>
              </a:rPr>
              <a:t>signaling.6 </a:t>
            </a:r>
            <a:r>
              <a:rPr lang="en-GB" sz="1800" dirty="0" err="1">
                <a:effectLst/>
                <a:latin typeface="GuardianSansGR"/>
              </a:rPr>
              <a:t>Tumors</a:t>
            </a:r>
            <a:r>
              <a:rPr lang="en-GB" sz="1800" dirty="0">
                <a:effectLst/>
                <a:latin typeface="GuardianSansGR"/>
              </a:rPr>
              <a:t> with expression of either </a:t>
            </a:r>
            <a:r>
              <a:rPr lang="en-GB" sz="1800" dirty="0" err="1">
                <a:effectLst/>
                <a:latin typeface="GuardianSansGR"/>
              </a:rPr>
              <a:t>estrogen</a:t>
            </a:r>
            <a:r>
              <a:rPr lang="en-GB" sz="1800" dirty="0">
                <a:effectLst/>
                <a:latin typeface="GuardianSansGR"/>
              </a:rPr>
              <a:t> receptor (ER) or PR in at least 1% of </a:t>
            </a:r>
            <a:r>
              <a:rPr lang="en-GB" sz="1800" dirty="0" err="1">
                <a:effectLst/>
                <a:latin typeface="GuardianSansGR"/>
              </a:rPr>
              <a:t>tumor</a:t>
            </a:r>
            <a:r>
              <a:rPr lang="en-GB" sz="1800" dirty="0">
                <a:effectLst/>
                <a:latin typeface="GuardianSansGR"/>
              </a:rPr>
              <a:t> cells are categorized as HR+.7 The use of endocrine agents to downregulate ER </a:t>
            </a:r>
            <a:r>
              <a:rPr lang="en-GB" sz="1800" dirty="0" err="1">
                <a:effectLst/>
                <a:latin typeface="GuardianSansGR"/>
              </a:rPr>
              <a:t>signaling</a:t>
            </a:r>
            <a:r>
              <a:rPr lang="en-GB" sz="1800" dirty="0">
                <a:effectLst/>
                <a:latin typeface="GuardianSansGR"/>
              </a:rPr>
              <a:t> is the primary systemic therapy for ER-positive or PR-positive breast cancers. </a:t>
            </a:r>
            <a:endParaRPr lang="en-GB" dirty="0">
              <a:effectLst/>
            </a:endParaRPr>
          </a:p>
          <a:p>
            <a:r>
              <a:rPr lang="en-GB" sz="1800" dirty="0">
                <a:effectLst/>
                <a:latin typeface="GuardianSansGR"/>
              </a:rPr>
              <a:t>The second main molecular target is epidermal growth factor 2 (</a:t>
            </a:r>
            <a:r>
              <a:rPr lang="en-GB" sz="1800" i="1" dirty="0">
                <a:effectLst/>
                <a:latin typeface="GuardianSans"/>
              </a:rPr>
              <a:t>ERBB2</a:t>
            </a:r>
            <a:r>
              <a:rPr lang="en-GB" sz="1800" dirty="0">
                <a:effectLst/>
                <a:latin typeface="GuardianSansGR"/>
              </a:rPr>
              <a:t>, formerly </a:t>
            </a:r>
            <a:r>
              <a:rPr lang="en-GB" sz="1800" i="1" dirty="0">
                <a:effectLst/>
                <a:latin typeface="GuardianSans"/>
              </a:rPr>
              <a:t>HER2 </a:t>
            </a:r>
            <a:r>
              <a:rPr lang="en-GB" sz="1800" dirty="0">
                <a:effectLst/>
                <a:latin typeface="GuardianSansGR"/>
              </a:rPr>
              <a:t>or </a:t>
            </a:r>
            <a:r>
              <a:rPr lang="en-GB" sz="1800" i="1" dirty="0">
                <a:effectLst/>
                <a:latin typeface="GuardianSans"/>
              </a:rPr>
              <a:t>HER2/neu</a:t>
            </a:r>
            <a:r>
              <a:rPr lang="en-GB" sz="1800" dirty="0">
                <a:effectLst/>
                <a:latin typeface="GuardianSansGR"/>
              </a:rPr>
              <a:t>), a transmembrane receptor tyrosine kinase in the epidermal growth factor receptor family that is amplified or overexpressed in approximately 20% of breast can- </a:t>
            </a:r>
            <a:r>
              <a:rPr lang="en-GB" sz="1800" dirty="0" err="1">
                <a:effectLst/>
                <a:latin typeface="GuardianSansGR"/>
              </a:rPr>
              <a:t>cers</a:t>
            </a:r>
            <a:r>
              <a:rPr lang="en-GB" sz="1800" dirty="0">
                <a:effectLst/>
                <a:latin typeface="GuardianSansGR"/>
              </a:rPr>
              <a:t>, and is associated with poor prognosis in the absence of sys- </a:t>
            </a:r>
            <a:r>
              <a:rPr lang="en-GB" sz="1800" dirty="0" err="1">
                <a:effectLst/>
                <a:latin typeface="GuardianSansGR"/>
              </a:rPr>
              <a:t>temic</a:t>
            </a:r>
            <a:r>
              <a:rPr lang="en-GB" sz="1800" dirty="0">
                <a:effectLst/>
                <a:latin typeface="GuardianSansGR"/>
              </a:rPr>
              <a:t> therapy.8 </a:t>
            </a:r>
            <a:r>
              <a:rPr lang="en-GB" sz="1800" dirty="0" err="1">
                <a:effectLst/>
                <a:latin typeface="GuardianSansGR"/>
              </a:rPr>
              <a:t>Tumors</a:t>
            </a:r>
            <a:r>
              <a:rPr lang="en-GB" sz="1800" dirty="0">
                <a:effectLst/>
                <a:latin typeface="GuardianSansGR"/>
              </a:rPr>
              <a:t> with amplification or overexpression of the gene </a:t>
            </a:r>
            <a:r>
              <a:rPr lang="en-GB" sz="1800" i="1" dirty="0">
                <a:effectLst/>
                <a:latin typeface="GuardianSans"/>
              </a:rPr>
              <a:t>ERBB2 </a:t>
            </a:r>
            <a:r>
              <a:rPr lang="en-GB" sz="1800" dirty="0">
                <a:effectLst/>
                <a:latin typeface="GuardianSansGR"/>
              </a:rPr>
              <a:t>are </a:t>
            </a:r>
            <a:r>
              <a:rPr lang="en-GB" sz="1800" i="1" dirty="0">
                <a:effectLst/>
                <a:latin typeface="GuardianSans"/>
              </a:rPr>
              <a:t>ERBB2</a:t>
            </a:r>
            <a:r>
              <a:rPr lang="en-GB" sz="1800" dirty="0">
                <a:effectLst/>
                <a:latin typeface="GuardianSansGR"/>
              </a:rPr>
              <a:t>+.9 Patients with </a:t>
            </a:r>
            <a:r>
              <a:rPr lang="en-GB" sz="1800" i="1" dirty="0">
                <a:effectLst/>
                <a:latin typeface="GuardianSans"/>
              </a:rPr>
              <a:t>ERBB2</a:t>
            </a:r>
            <a:r>
              <a:rPr lang="en-GB" sz="1800" dirty="0">
                <a:effectLst/>
                <a:latin typeface="GuardianSansGR"/>
              </a:rPr>
              <a:t>-amplified or -overexpressing breast cancer benefit from </a:t>
            </a:r>
            <a:r>
              <a:rPr lang="en-GB" sz="1800" i="1" dirty="0">
                <a:effectLst/>
                <a:latin typeface="GuardianSans"/>
              </a:rPr>
              <a:t>ERBB2</a:t>
            </a:r>
            <a:r>
              <a:rPr lang="en-GB" sz="1800" dirty="0">
                <a:effectLst/>
                <a:latin typeface="GuardianSansGR"/>
              </a:rPr>
              <a:t>-targeted therapy, including anti-</a:t>
            </a:r>
            <a:r>
              <a:rPr lang="en-GB" sz="1800" i="1" dirty="0">
                <a:effectLst/>
                <a:latin typeface="GuardianSans"/>
              </a:rPr>
              <a:t>ERBB2 </a:t>
            </a:r>
            <a:r>
              <a:rPr lang="en-GB" sz="1800" dirty="0">
                <a:effectLst/>
                <a:latin typeface="GuardianSansGR"/>
              </a:rPr>
              <a:t>antibodies (such as trastuzumab and </a:t>
            </a:r>
            <a:r>
              <a:rPr lang="en-GB" sz="1800" dirty="0" err="1">
                <a:effectLst/>
                <a:latin typeface="GuardianSansGR"/>
              </a:rPr>
              <a:t>pertuzumab</a:t>
            </a:r>
            <a:r>
              <a:rPr lang="en-GB" sz="1800" dirty="0">
                <a:effectLst/>
                <a:latin typeface="GuardianSansGR"/>
              </a:rPr>
              <a:t>) and small-molecule tyrosine kinase inhibitors (such as lapatinib and neratinib). </a:t>
            </a:r>
            <a:endParaRPr lang="en-GB" dirty="0">
              <a:effectLst/>
            </a:endParaRPr>
          </a:p>
          <a:p>
            <a:r>
              <a:rPr lang="en-GB" sz="1800" dirty="0">
                <a:effectLst/>
                <a:latin typeface="GuardianSansGR"/>
              </a:rPr>
              <a:t>Triple-negative breast cancer, which makes up approximately 15% of all breast tumors,10 is characterized by the lack of </a:t>
            </a:r>
            <a:r>
              <a:rPr lang="en-GB" sz="1800" dirty="0" err="1">
                <a:effectLst/>
                <a:latin typeface="GuardianSansGR"/>
              </a:rPr>
              <a:t>expres</a:t>
            </a:r>
            <a:r>
              <a:rPr lang="en-GB" sz="1800" dirty="0">
                <a:effectLst/>
                <a:latin typeface="GuardianSansGR"/>
              </a:rPr>
              <a:t>- </a:t>
            </a:r>
            <a:r>
              <a:rPr lang="en-GB" sz="1800" dirty="0" err="1">
                <a:effectLst/>
                <a:latin typeface="GuardianSansGR"/>
              </a:rPr>
              <a:t>sion</a:t>
            </a:r>
            <a:r>
              <a:rPr lang="en-GB" sz="1800" dirty="0">
                <a:effectLst/>
                <a:latin typeface="GuardianSansGR"/>
              </a:rPr>
              <a:t> of molecular targets ER, PR, or </a:t>
            </a:r>
            <a:r>
              <a:rPr lang="en-GB" sz="1800" i="1" dirty="0">
                <a:effectLst/>
                <a:latin typeface="GuardianSans"/>
              </a:rPr>
              <a:t>ERBB2</a:t>
            </a:r>
            <a:r>
              <a:rPr lang="en-GB" sz="1800" dirty="0">
                <a:effectLst/>
                <a:latin typeface="GuardianSansGR"/>
              </a:rPr>
              <a:t>. Triple-negative </a:t>
            </a:r>
            <a:r>
              <a:rPr lang="en-GB" sz="1800" dirty="0" err="1">
                <a:effectLst/>
                <a:latin typeface="GuardianSansGR"/>
              </a:rPr>
              <a:t>tumors</a:t>
            </a:r>
            <a:r>
              <a:rPr lang="en-GB" sz="1800" dirty="0">
                <a:effectLst/>
                <a:latin typeface="GuardianSansGR"/>
              </a:rPr>
              <a:t> have a high risk of distant relapse in the first 3 to 5 years following diagnosis.11 The specific molecular pathophysiology of triple- negative breast cancer remains poorly understood. </a:t>
            </a:r>
            <a:endParaRPr lang="en-GB" dirty="0">
              <a:effectLst/>
            </a:endParaRPr>
          </a:p>
          <a:p>
            <a:r>
              <a:rPr lang="en-GB" sz="1800" dirty="0">
                <a:effectLst/>
                <a:latin typeface="GuardianSansGR"/>
              </a:rPr>
              <a:t>Distinct </a:t>
            </a:r>
            <a:r>
              <a:rPr lang="en-GB" sz="1800" dirty="0" err="1">
                <a:effectLst/>
                <a:latin typeface="GuardianSansGR"/>
              </a:rPr>
              <a:t>prevalences</a:t>
            </a:r>
            <a:r>
              <a:rPr lang="en-GB" sz="1800" dirty="0">
                <a:effectLst/>
                <a:latin typeface="GuardianSansGR"/>
              </a:rPr>
              <a:t>, prognoses, and systemic therapy op- </a:t>
            </a:r>
            <a:r>
              <a:rPr lang="en-GB" sz="1800" dirty="0" err="1">
                <a:effectLst/>
                <a:latin typeface="GuardianSansGR"/>
              </a:rPr>
              <a:t>tions</a:t>
            </a:r>
            <a:r>
              <a:rPr lang="en-GB" sz="1800" dirty="0">
                <a:effectLst/>
                <a:latin typeface="GuardianSansGR"/>
              </a:rPr>
              <a:t> characterize the 3 breast cancer subtypes: HR+, </a:t>
            </a:r>
            <a:r>
              <a:rPr lang="en-GB" sz="1800" i="1" dirty="0">
                <a:effectLst/>
                <a:latin typeface="GuardianSans"/>
              </a:rPr>
              <a:t>ERBB2</a:t>
            </a:r>
            <a:r>
              <a:rPr lang="en-GB" sz="1800" dirty="0">
                <a:effectLst/>
                <a:latin typeface="GuardianSansGR"/>
              </a:rPr>
              <a:t>+, or triple-negative (</a:t>
            </a:r>
            <a:r>
              <a:rPr lang="en-GB" sz="1800" b="0" dirty="0">
                <a:effectLst/>
                <a:latin typeface="GuardianSans"/>
              </a:rPr>
              <a:t>Table 1</a:t>
            </a:r>
            <a:r>
              <a:rPr lang="en-GB" sz="1800" dirty="0">
                <a:effectLst/>
                <a:latin typeface="GuardianSansGR"/>
              </a:rPr>
              <a:t>). Triple-negative breast </a:t>
            </a:r>
            <a:r>
              <a:rPr lang="en-GB" sz="1800" dirty="0" err="1">
                <a:effectLst/>
                <a:latin typeface="GuardianSansGR"/>
              </a:rPr>
              <a:t>tumors</a:t>
            </a:r>
            <a:r>
              <a:rPr lang="en-GB" sz="1800" dirty="0">
                <a:effectLst/>
                <a:latin typeface="GuardianSansGR"/>
              </a:rPr>
              <a:t> are more likely to occur in women who are younger, black, or Hispanic,11 whereas HR+ </a:t>
            </a:r>
            <a:r>
              <a:rPr lang="en-GB" sz="1800" dirty="0" err="1">
                <a:effectLst/>
                <a:latin typeface="GuardianSansGR"/>
              </a:rPr>
              <a:t>tumors</a:t>
            </a:r>
            <a:r>
              <a:rPr lang="en-GB" sz="1800" dirty="0">
                <a:effectLst/>
                <a:latin typeface="GuardianSansGR"/>
              </a:rPr>
              <a:t> are more likely in older women. Breast cancer </a:t>
            </a:r>
            <a:endParaRPr lang="en-GB" dirty="0">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GuardianSansGR"/>
              </a:rPr>
              <a:t>is staged I-IV, where IV denotes distant metastatic disease. Stage I breast cancers, defined anatomically as a breast </a:t>
            </a:r>
            <a:r>
              <a:rPr lang="en-GB" sz="1800" dirty="0" err="1">
                <a:effectLst/>
                <a:latin typeface="GuardianSansGR"/>
              </a:rPr>
              <a:t>tumor</a:t>
            </a:r>
            <a:r>
              <a:rPr lang="en-GB" sz="1800" dirty="0">
                <a:effectLst/>
                <a:latin typeface="GuardianSansGR"/>
              </a:rPr>
              <a:t> smaller than 2 cm and no lymph node involvement, have 5-year breast cancer– specific survival of at least 99%, at least 94%, and at least 85% for HR+, </a:t>
            </a:r>
            <a:r>
              <a:rPr lang="en-GB" sz="1800" i="1" dirty="0">
                <a:effectLst/>
                <a:latin typeface="GuardianSans"/>
              </a:rPr>
              <a:t>ERBB2</a:t>
            </a:r>
            <a:r>
              <a:rPr lang="en-GB" sz="1800" dirty="0">
                <a:effectLst/>
                <a:latin typeface="GuardianSansGR"/>
              </a:rPr>
              <a:t>+, and triple-negative subtypes, respectively. Stage IV breast cancers have median overall survival of approximately 5 years for HR+ or </a:t>
            </a:r>
            <a:r>
              <a:rPr lang="en-GB" sz="1800" i="1" dirty="0">
                <a:effectLst/>
                <a:latin typeface="GuardianSans"/>
              </a:rPr>
              <a:t>ERBB2</a:t>
            </a:r>
            <a:r>
              <a:rPr lang="en-GB" sz="1800" dirty="0">
                <a:effectLst/>
                <a:latin typeface="GuardianSansGR"/>
              </a:rPr>
              <a:t>+ subtypes and 1 year for triple-negative.13-16 </a:t>
            </a:r>
            <a:endParaRPr lang="en-GB" dirty="0"/>
          </a:p>
          <a:p>
            <a:r>
              <a:rPr lang="en-GB" sz="1800" dirty="0">
                <a:effectLst/>
                <a:latin typeface="GuardianSansGR"/>
              </a:rPr>
              <a:t>For nonmetastatic breast cancer, the main goals of therapy are </a:t>
            </a:r>
            <a:r>
              <a:rPr lang="en-GB" sz="1800" dirty="0" err="1">
                <a:effectLst/>
                <a:latin typeface="GuardianSansGR"/>
              </a:rPr>
              <a:t>eradi</a:t>
            </a:r>
            <a:r>
              <a:rPr lang="en-GB" sz="1800" dirty="0">
                <a:effectLst/>
                <a:latin typeface="GuardianSansGR"/>
              </a:rPr>
              <a:t>- </a:t>
            </a:r>
            <a:r>
              <a:rPr lang="en-GB" sz="1800" dirty="0" err="1">
                <a:effectLst/>
                <a:latin typeface="GuardianSansGR"/>
              </a:rPr>
              <a:t>cating</a:t>
            </a:r>
            <a:r>
              <a:rPr lang="en-GB" sz="1800" dirty="0">
                <a:effectLst/>
                <a:latin typeface="GuardianSansGR"/>
              </a:rPr>
              <a:t> </a:t>
            </a:r>
            <a:r>
              <a:rPr lang="en-GB" sz="1800" dirty="0" err="1">
                <a:effectLst/>
                <a:latin typeface="GuardianSansGR"/>
              </a:rPr>
              <a:t>tumor</a:t>
            </a:r>
            <a:r>
              <a:rPr lang="en-GB" sz="1800" dirty="0">
                <a:effectLst/>
                <a:latin typeface="GuardianSansGR"/>
              </a:rPr>
              <a:t> from the breast and regional lymph nodes and pre- venting metastatic recurrence. Local therapy for nonmetastatic breast cancer consists of surgical resection and sampling or re- </a:t>
            </a:r>
            <a:r>
              <a:rPr lang="en-GB" sz="1800" dirty="0" err="1">
                <a:effectLst/>
                <a:latin typeface="GuardianSansGR"/>
              </a:rPr>
              <a:t>moval</a:t>
            </a:r>
            <a:r>
              <a:rPr lang="en-GB" sz="1800" dirty="0">
                <a:effectLst/>
                <a:latin typeface="GuardianSansGR"/>
              </a:rPr>
              <a:t> of axillary lymph nodes, with consideration of postoperative radiation. Systemic therapy may be preoperative (neoadjuvant), postoperative (adjuvant), or both. Breast cancer subtype guides the standard systemic therapy administered (Table 1), which consists of endocrine therapy for all HR+ </a:t>
            </a:r>
            <a:r>
              <a:rPr lang="en-GB" sz="1800" dirty="0" err="1">
                <a:effectLst/>
                <a:latin typeface="GuardianSansGR"/>
              </a:rPr>
              <a:t>tumors</a:t>
            </a:r>
            <a:r>
              <a:rPr lang="en-GB" sz="1800" dirty="0">
                <a:effectLst/>
                <a:latin typeface="GuardianSansGR"/>
              </a:rPr>
              <a:t> (with some patients </a:t>
            </a:r>
            <a:r>
              <a:rPr lang="en-GB" sz="1800" dirty="0" err="1">
                <a:effectLst/>
                <a:latin typeface="GuardianSansGR"/>
              </a:rPr>
              <a:t>requir</a:t>
            </a:r>
            <a:r>
              <a:rPr lang="en-GB" sz="1800" dirty="0">
                <a:effectLst/>
                <a:latin typeface="GuardianSansGR"/>
              </a:rPr>
              <a:t>- </a:t>
            </a:r>
            <a:r>
              <a:rPr lang="en-GB" sz="1800" dirty="0" err="1">
                <a:effectLst/>
                <a:latin typeface="GuardianSansGR"/>
              </a:rPr>
              <a:t>ing</a:t>
            </a:r>
            <a:r>
              <a:rPr lang="en-GB" sz="1800" dirty="0">
                <a:effectLst/>
                <a:latin typeface="GuardianSansGR"/>
              </a:rPr>
              <a:t> chemotherapy as well), trastuzumab-based ERBB2-directed an- </a:t>
            </a:r>
            <a:r>
              <a:rPr lang="en-GB" sz="1800" dirty="0" err="1">
                <a:effectLst/>
                <a:latin typeface="GuardianSansGR"/>
              </a:rPr>
              <a:t>tibody</a:t>
            </a:r>
            <a:r>
              <a:rPr lang="en-GB" sz="1800" dirty="0">
                <a:effectLst/>
                <a:latin typeface="GuardianSansGR"/>
              </a:rPr>
              <a:t> therapy plus chemotherapy for all </a:t>
            </a:r>
            <a:r>
              <a:rPr lang="en-GB" sz="1800" i="1" dirty="0">
                <a:effectLst/>
                <a:latin typeface="GuardianSans"/>
              </a:rPr>
              <a:t>ERBB2</a:t>
            </a:r>
            <a:r>
              <a:rPr lang="en-GB" sz="1800" dirty="0">
                <a:effectLst/>
                <a:latin typeface="GuardianSansGR"/>
              </a:rPr>
              <a:t>+ </a:t>
            </a:r>
            <a:r>
              <a:rPr lang="en-GB" sz="1800" dirty="0" err="1">
                <a:effectLst/>
                <a:latin typeface="GuardianSansGR"/>
              </a:rPr>
              <a:t>tumors</a:t>
            </a:r>
            <a:r>
              <a:rPr lang="en-GB" sz="1800" dirty="0">
                <a:effectLst/>
                <a:latin typeface="GuardianSansGR"/>
              </a:rPr>
              <a:t> (with </a:t>
            </a:r>
            <a:r>
              <a:rPr lang="en-GB" sz="1800" dirty="0" err="1">
                <a:effectLst/>
                <a:latin typeface="GuardianSansGR"/>
              </a:rPr>
              <a:t>en</a:t>
            </a:r>
            <a:r>
              <a:rPr lang="en-GB" sz="1800" dirty="0">
                <a:effectLst/>
                <a:latin typeface="GuardianSansGR"/>
              </a:rPr>
              <a:t>- </a:t>
            </a:r>
            <a:r>
              <a:rPr lang="en-GB" sz="1800" dirty="0" err="1">
                <a:effectLst/>
                <a:latin typeface="GuardianSansGR"/>
              </a:rPr>
              <a:t>docrine</a:t>
            </a:r>
            <a:r>
              <a:rPr lang="en-GB" sz="1800" dirty="0">
                <a:effectLst/>
                <a:latin typeface="GuardianSansGR"/>
              </a:rPr>
              <a:t> therapy given in addition, if concurrent HR positivity), and chemotherapy alone for triple-negative breast cancer. </a:t>
            </a:r>
            <a:endParaRPr lang="en-GB" dirty="0"/>
          </a:p>
          <a:p>
            <a:r>
              <a:rPr lang="en-GB" sz="1800" dirty="0">
                <a:effectLst/>
                <a:latin typeface="GuardianSansGR"/>
              </a:rPr>
              <a:t>For metastatic breast cancer, therapeutic goals are prolonging life and symptom palliation. Currently, metastatic breast cancer re- mains incurable in virtually all affected patients. The same basic cat- </a:t>
            </a:r>
            <a:r>
              <a:rPr lang="en-GB" sz="1800" dirty="0" err="1">
                <a:effectLst/>
                <a:latin typeface="GuardianSansGR"/>
              </a:rPr>
              <a:t>egories</a:t>
            </a:r>
            <a:r>
              <a:rPr lang="en-GB" sz="1800" dirty="0">
                <a:effectLst/>
                <a:latin typeface="GuardianSansGR"/>
              </a:rPr>
              <a:t> of systemic therapy are used in metastatic breast cancer as in neoadjuvant/adjuvant approaches outlined here. Local therapy modalities (surgery and radiation) are typically used for palliation only in metastatic disease. </a:t>
            </a:r>
            <a:endParaRPr lang="en-GB" dirty="0"/>
          </a:p>
          <a:p>
            <a:endParaRPr lang="en-GB" dirty="0">
              <a:effectLst/>
            </a:endParaRPr>
          </a:p>
          <a:p>
            <a:endParaRPr lang="en-GB" sz="1200" dirty="0">
              <a:effectLst/>
              <a:latin typeface="GuardianSansGR"/>
            </a:endParaRPr>
          </a:p>
          <a:p>
            <a:endParaRPr lang="en-GB" sz="1200" b="0" i="0" u="none" strike="noStrike" cap="none" baseline="0" dirty="0">
              <a:solidFill>
                <a:schemeClr val="dk1"/>
              </a:solidFill>
              <a:effectLst/>
              <a:latin typeface="GuardianSansGR"/>
              <a:ea typeface="Arial"/>
              <a:cs typeface="Arial"/>
              <a:sym typeface="Arial"/>
            </a:endParaRPr>
          </a:p>
          <a:p>
            <a:endParaRPr lang="en-GB" sz="1200" b="0" i="0" u="none" strike="noStrike" cap="none" baseline="0" dirty="0">
              <a:solidFill>
                <a:schemeClr val="dk1"/>
              </a:solidFill>
              <a:effectLst/>
              <a:latin typeface="GuardianSansGR"/>
              <a:ea typeface="Arial"/>
              <a:cs typeface="Arial"/>
              <a:sym typeface="Arial"/>
            </a:endParaRPr>
          </a:p>
          <a:p>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627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Among factors that contribute to the risk of developing the breast cancer is the genetic predisposition with three distinct groups– high, moderate and low-risk mutations.</a:t>
            </a:r>
          </a:p>
          <a:p>
            <a:endParaRPr lang="en-US" dirty="0"/>
          </a:p>
          <a:p>
            <a:r>
              <a:rPr lang="en-US" dirty="0"/>
              <a:t>Other factors include lifestyle factors such as alcohol consumption, dietary choices, exercise as well as reproductive strategies.</a:t>
            </a:r>
          </a:p>
          <a:p>
            <a:endParaRPr lang="en-US" dirty="0"/>
          </a:p>
          <a:p>
            <a:endParaRPr lang="en-US" dirty="0"/>
          </a:p>
          <a:p>
            <a:r>
              <a:rPr lang="en-US" dirty="0"/>
              <a:t>Fig. 1 | Breast cancer risk modifiers and population frequency. The population frequency (x axis) of genetic and nongenetic breast cancer risk modifiers is shown with their effects on, or associations with, the relative risk (RR) of breast cancer (y axis). Rare, high-risk alleles are shown, as are rare, moderate-risk alleles considered to have sufficient evidence to support their association. Examples of common low-penetrance variants, of which there are now several hundred, are also listed18,19,21–23. For menopausal hormone therapy (MHT) and oral contraceptive pill (OCP) use, combined </a:t>
            </a:r>
            <a:r>
              <a:rPr lang="en-US" dirty="0" err="1"/>
              <a:t>oestrogen</a:t>
            </a:r>
            <a:r>
              <a:rPr lang="en-US" dirty="0"/>
              <a:t> and progestogen therapy is assumed; dark blue denotes risk for current, long-term users, mid blue denotes shorter periods of use and light blue denotes past users33,264,265. *Refers only to postmenopausal obesity266. #Refers to 2 glasses of alcohol per day, which is the average consumption level in the 72% of the high socio-demographic index population who are drinkers134,144. Exercise refers to most active compared with least physically active124. The RR reduction associated with breastfeeding is for 12 months of cumulative breastfeeding31. Parity refers to a first full-term childbirth prior to 25 years of age35. The RR of breast cancer in women with moderate to high mammographic density (&gt;25% to &gt;75% density) is 1.8–6.0 compared with women with low mammographic density104. Currently, 50% of the female population in high-income countries are considered to have moderate (25–50%) to high (&gt;75%) breast density107. Orange shapes refer to genetic risk factors, blue shapes to reproductive risk factors and pink shapes to lifestyle factors. APOBEC3, apolipoprotein B mRNA editing enzyme catalytic polypeptide-like; ATM, ataxia telangiectasia mutated; CASP8, caspase 8; CDH1, cadherin 1; CHEK2, checkpoint kinase 2; FGFR2, fibroblast growth factor receptor 2; NBN, </a:t>
            </a:r>
            <a:r>
              <a:rPr lang="en-US" dirty="0" err="1"/>
              <a:t>nibrin</a:t>
            </a:r>
            <a:r>
              <a:rPr lang="en-US" dirty="0"/>
              <a:t>; PALB2, partner and localizer of BRCA2; STK11, serine/threonine protein kinase 11.</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380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1800" b="0" i="0" u="none" strike="noStrike" baseline="0" dirty="0">
                <a:latin typeface="DiverdaSansCom-Light"/>
              </a:rPr>
              <a:t>In clinic, the risk assessment is based on scoring individual factors, factors related to family history, as well as results of medical examination. One of the crucial recent additions are the results of genetic testing, in particular testing for BRCA1 and BRCA2 gene mutations.</a:t>
            </a:r>
          </a:p>
          <a:p>
            <a:pPr algn="l"/>
            <a:endParaRPr lang="en-US" sz="1800" b="0" i="0" u="none" strike="noStrike" baseline="0" dirty="0">
              <a:latin typeface="DiverdaSansCom-Light"/>
            </a:endParaRPr>
          </a:p>
          <a:p>
            <a:pPr algn="l"/>
            <a:endParaRPr lang="en-US" sz="1800" b="0" i="0" u="none" strike="noStrike" baseline="0" dirty="0">
              <a:latin typeface="DiverdaSansCom-Light"/>
            </a:endParaRPr>
          </a:p>
          <a:p>
            <a:pPr algn="l"/>
            <a:r>
              <a:rPr lang="en-US" sz="1800" b="0" i="0" u="none" strike="noStrike" baseline="0" dirty="0">
                <a:latin typeface="DiverdaSansCom-Light"/>
              </a:rPr>
              <a:t>Web links to the online risk estimation models can be found in Related Links box. </a:t>
            </a:r>
            <a:r>
              <a:rPr lang="en-US" sz="1800" b="0" i="0" u="none" strike="noStrike" baseline="0" dirty="0">
                <a:latin typeface="MinionPro-Regular" panose="02040503050306020203" pitchFamily="18" charset="0"/>
              </a:rPr>
              <a:t>+</a:t>
            </a:r>
            <a:r>
              <a:rPr lang="en-US" sz="1800" b="0" i="0" u="none" strike="noStrike" baseline="0" dirty="0">
                <a:latin typeface="DiverdaSansCom-Light"/>
              </a:rPr>
              <a:t>, input possible; BCRAT, Breast Cancer Risk</a:t>
            </a:r>
          </a:p>
          <a:p>
            <a:pPr algn="l"/>
            <a:r>
              <a:rPr lang="en-US" sz="1800" b="0" i="0" u="none" strike="noStrike" baseline="0" dirty="0">
                <a:latin typeface="DiverdaSansCom-Light"/>
              </a:rPr>
              <a:t>Assessment Tool; BCSC, Breast Cancer Surveillance Consortium; BMI, body mass index; BOADICEA, Breast and Ovarian Analysis</a:t>
            </a:r>
          </a:p>
          <a:p>
            <a:pPr algn="l"/>
            <a:r>
              <a:rPr lang="en-US" sz="1800" b="0" i="0" u="none" strike="noStrike" baseline="0" dirty="0">
                <a:latin typeface="DiverdaSansCom-Light"/>
              </a:rPr>
              <a:t>of Disease Incidence and Carrier Estimation Algorithm; </a:t>
            </a:r>
            <a:r>
              <a:rPr lang="en-US" sz="1800" b="0" i="0" u="none" strike="noStrike" baseline="0" dirty="0" err="1">
                <a:latin typeface="DiverdaSansCom-Light"/>
              </a:rPr>
              <a:t>FHx</a:t>
            </a:r>
            <a:r>
              <a:rPr lang="en-US" sz="1800" b="0" i="0" u="none" strike="noStrike" baseline="0" dirty="0">
                <a:latin typeface="DiverdaSansCom-Light"/>
              </a:rPr>
              <a:t>, family history; IBIS, International Breast Cancer Intervention Study;</a:t>
            </a:r>
          </a:p>
          <a:p>
            <a:pPr algn="l"/>
            <a:r>
              <a:rPr lang="en-US" sz="1800" b="0" i="0" u="none" strike="noStrike" baseline="0" dirty="0">
                <a:latin typeface="DiverdaSansCom-Light4"/>
              </a:rPr>
              <a:t>LCIS, lobular carcinoma in situ; MHT, menopausal hormone therapy; NA, not applicable; SNP, single- nucleotide polymorphism.</a:t>
            </a:r>
          </a:p>
          <a:p>
            <a:pPr algn="l"/>
            <a:r>
              <a:rPr lang="en-US" sz="1800" b="0" i="0" u="none" strike="noStrike" baseline="0" dirty="0" err="1">
                <a:latin typeface="DiverdaSansCom-Light"/>
              </a:rPr>
              <a:t>aBRCAPRO</a:t>
            </a:r>
            <a:r>
              <a:rPr lang="en-US" sz="1800" b="0" i="0" u="none" strike="noStrike" baseline="0" dirty="0">
                <a:latin typeface="DiverdaSansCom-Light"/>
              </a:rPr>
              <a:t> is a statistical model, with associated software, for assessing the probability that an individual carries a germline</a:t>
            </a:r>
          </a:p>
          <a:p>
            <a:pPr algn="l"/>
            <a:r>
              <a:rPr lang="en-US" sz="1800" b="0" i="0" u="none" strike="noStrike" baseline="0" dirty="0">
                <a:latin typeface="DiverdaSansCom-Light"/>
              </a:rPr>
              <a:t>deleterious mutation of the </a:t>
            </a:r>
            <a:r>
              <a:rPr lang="en-US" sz="1800" b="0" i="1" u="none" strike="noStrike" baseline="0" dirty="0">
                <a:latin typeface="DiverdaSansCom-LightItalic2"/>
              </a:rPr>
              <a:t>BRCA1 </a:t>
            </a:r>
            <a:r>
              <a:rPr lang="en-US" sz="1800" b="0" i="0" u="none" strike="noStrike" baseline="0" dirty="0">
                <a:latin typeface="DiverdaSansCom-Light"/>
              </a:rPr>
              <a:t>and </a:t>
            </a:r>
            <a:r>
              <a:rPr lang="en-US" sz="1800" b="0" i="1" u="none" strike="noStrike" baseline="0" dirty="0">
                <a:latin typeface="DiverdaSansCom-LightItalic2"/>
              </a:rPr>
              <a:t>BRCA2 </a:t>
            </a:r>
            <a:r>
              <a:rPr lang="en-US" sz="1800" b="0" i="0" u="none" strike="noStrike" baseline="0" dirty="0">
                <a:latin typeface="DiverdaSansCom-Light"/>
              </a:rPr>
              <a:t>genes. </a:t>
            </a:r>
            <a:r>
              <a:rPr lang="en-US" sz="1800" b="0" i="0" u="none" strike="noStrike" baseline="0" dirty="0" err="1">
                <a:latin typeface="DiverdaSansCom-Light"/>
              </a:rPr>
              <a:t>bFor</a:t>
            </a:r>
            <a:r>
              <a:rPr lang="en-US" sz="1800" b="0" i="0" u="none" strike="noStrike" baseline="0" dirty="0">
                <a:latin typeface="DiverdaSansCom-Light"/>
              </a:rPr>
              <a:t> example, mantle field radiation for Hodgkin disease. </a:t>
            </a:r>
            <a:r>
              <a:rPr lang="en-US" sz="1800" b="0" i="0" u="none" strike="noStrike" baseline="0" dirty="0" err="1">
                <a:latin typeface="DiverdaSansCom-Light"/>
              </a:rPr>
              <a:t>cNewest</a:t>
            </a:r>
            <a:r>
              <a:rPr lang="en-US" sz="1800" b="0" i="0" u="none" strike="noStrike" baseline="0" dirty="0">
                <a:latin typeface="DiverdaSansCom-Light"/>
              </a:rPr>
              <a:t> version</a:t>
            </a:r>
          </a:p>
          <a:p>
            <a:pPr algn="l"/>
            <a:r>
              <a:rPr lang="en-US" sz="1800" b="0" i="0" u="none" strike="noStrike" baseline="0" dirty="0">
                <a:latin typeface="DiverdaSansCom-Light"/>
              </a:rPr>
              <a:t>of BOADICEA, version 5, includes SNPs. </a:t>
            </a:r>
            <a:r>
              <a:rPr lang="en-US" sz="1800" b="0" i="0" u="none" strike="noStrike" baseline="0" dirty="0" err="1">
                <a:latin typeface="DiverdaSansCom-Light"/>
              </a:rPr>
              <a:t>dIncludes</a:t>
            </a:r>
            <a:r>
              <a:rPr lang="en-US" sz="1800" b="0" i="0" u="none" strike="noStrike" baseline="0" dirty="0">
                <a:latin typeface="DiverdaSansCom-Light"/>
              </a:rPr>
              <a:t> family history of breast, ovarian, pancreatic or prostate cancers in first- degree,</a:t>
            </a:r>
          </a:p>
          <a:p>
            <a:pPr algn="l"/>
            <a:r>
              <a:rPr lang="en-US" sz="1800" b="0" i="0" u="none" strike="noStrike" baseline="0" dirty="0">
                <a:latin typeface="DiverdaSansCom-Light"/>
              </a:rPr>
              <a:t>second- degree and/or third- degree relatives.</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888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0" i="0" u="none" strike="noStrike" cap="none" baseline="0" dirty="0">
                <a:solidFill>
                  <a:schemeClr val="dk1"/>
                </a:solidFill>
                <a:latin typeface="Arial"/>
                <a:ea typeface="Arial"/>
                <a:cs typeface="Arial"/>
                <a:sym typeface="Arial"/>
              </a:rPr>
              <a:t>The carriers of said mutations are significantly more likely to develop breast, ovarian and endometrial cancer. In hereditary cancers these specific mutations account for up to 60% of breast cancers and 32% of ovarian cancers. The carriers of these gene variations have a 70% chance for developing a breast cancer throughout their lifetime. These mutations, however, are quite rare and account only for 2.5% of all breast cancers. Interestingly enough, Angelina Joly was diagnosed with this specific gene variation.</a:t>
            </a: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961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dirty="0">
                <a:latin typeface="DiverdaSansCom-Light"/>
              </a:rPr>
              <a:t>In clinic the diagnosis and management of patients is carried out by a team of specialists, the so-called multidisciplinary tumor board, which includes radiologists, oncologists, surgeons, gynecologists and other professionals shown here in this slide.</a:t>
            </a:r>
          </a:p>
          <a:p>
            <a:pPr algn="l"/>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192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2800" u="none" strike="noStrike" baseline="0" dirty="0">
                <a:latin typeface="+mj-lt"/>
              </a:rPr>
              <a:t>When it comes to preventative strategies, currently there are only a few options available: surgical intervention, modification of lifestyle or the use of medication such as tamoxifen and raloxifene, which are the partial estrogen antagonists.</a:t>
            </a:r>
          </a:p>
          <a:p>
            <a:pPr algn="l"/>
            <a:endParaRPr lang="en-US" sz="2800" u="none" strike="noStrike" baseline="0" dirty="0">
              <a:latin typeface="+mj-lt"/>
            </a:endParaRPr>
          </a:p>
          <a:p>
            <a:pPr algn="l"/>
            <a:endParaRPr lang="en-US" sz="2800" u="none" strike="noStrike" baseline="0" dirty="0">
              <a:latin typeface="+mj-lt"/>
            </a:endParaRPr>
          </a:p>
          <a:p>
            <a:pPr algn="l"/>
            <a:r>
              <a:rPr lang="en-US" sz="2800" u="none" strike="noStrike" baseline="0" dirty="0">
                <a:latin typeface="+mj-lt"/>
              </a:rPr>
              <a:t>Tamoxifen, raloxifene - </a:t>
            </a:r>
            <a:r>
              <a:rPr lang="en-US" sz="2800" b="0" i="0" u="none" strike="noStrike" baseline="0" dirty="0">
                <a:solidFill>
                  <a:srgbClr val="040C28"/>
                </a:solidFill>
                <a:effectLst/>
                <a:latin typeface="Google Sans"/>
              </a:rPr>
              <a:t>s</a:t>
            </a:r>
            <a:r>
              <a:rPr lang="en-US" sz="2800" b="0" i="0" dirty="0">
                <a:solidFill>
                  <a:srgbClr val="040C28"/>
                </a:solidFill>
                <a:effectLst/>
                <a:latin typeface="Google Sans"/>
              </a:rPr>
              <a:t>elective estrogen receptor modulators</a:t>
            </a:r>
            <a:r>
              <a:rPr lang="en-US" sz="2800" b="0" i="0" dirty="0">
                <a:solidFill>
                  <a:srgbClr val="202124"/>
                </a:solidFill>
                <a:effectLst/>
                <a:latin typeface="Google Sans"/>
              </a:rPr>
              <a:t> (SERMs)</a:t>
            </a:r>
          </a:p>
          <a:p>
            <a:pPr algn="l"/>
            <a:endParaRPr lang="en-US" sz="2800" b="0" i="0" u="none" strike="noStrike" baseline="0" dirty="0">
              <a:solidFill>
                <a:srgbClr val="202124"/>
              </a:solidFill>
              <a:effectLst/>
              <a:latin typeface="Google Sans"/>
            </a:endParaRPr>
          </a:p>
          <a:p>
            <a:pPr algn="l"/>
            <a:r>
              <a:rPr lang="en-US" sz="1800" b="0" i="0" u="none" strike="noStrike" baseline="0" dirty="0">
                <a:latin typeface="+mj-lt"/>
              </a:rPr>
              <a:t>Exemestane, anastrozole - i</a:t>
            </a:r>
            <a:r>
              <a:rPr lang="en-US" sz="1800" b="0" i="0" u="none" strike="noStrike" baseline="0" dirty="0">
                <a:latin typeface="GuardianAgateSans1GR-Regular"/>
              </a:rPr>
              <a:t>nhibit conversion of androgens to estrogen</a:t>
            </a:r>
            <a:endParaRPr lang="en-US" sz="1800" b="1" i="1" u="none" strike="noStrike" baseline="0" dirty="0">
              <a:solidFill>
                <a:srgbClr val="000000"/>
              </a:solidFill>
              <a:latin typeface="MinionPro-BoldIt"/>
            </a:endParaRPr>
          </a:p>
          <a:p>
            <a:pPr algn="l"/>
            <a:endParaRPr lang="en-US" sz="1800" b="1" i="1" u="none" strike="noStrike" baseline="0" dirty="0">
              <a:solidFill>
                <a:srgbClr val="000000"/>
              </a:solidFill>
              <a:latin typeface="MinionPro-BoldIt"/>
            </a:endParaRPr>
          </a:p>
          <a:p>
            <a:pPr algn="l"/>
            <a:r>
              <a:rPr lang="en-US" sz="1800" b="1" i="1" u="none" strike="noStrike" baseline="0" dirty="0">
                <a:solidFill>
                  <a:srgbClr val="000000"/>
                </a:solidFill>
                <a:latin typeface="MinionPro-BoldIt"/>
              </a:rPr>
              <a:t>Clinically available risk- reducing medication. </a:t>
            </a:r>
            <a:r>
              <a:rPr lang="en-US" sz="1800" b="0" i="0" u="none" strike="noStrike" baseline="0" dirty="0">
                <a:solidFill>
                  <a:srgbClr val="000000"/>
                </a:solidFill>
                <a:latin typeface="MinionPro-Regular" panose="02040503050306020203" pitchFamily="18" charset="0"/>
              </a:rPr>
              <a:t>Risk-reducing medication is an important prevention option for women at increased risk of breast cancer who do not</a:t>
            </a:r>
          </a:p>
          <a:p>
            <a:pPr algn="l"/>
            <a:r>
              <a:rPr lang="en-US" sz="1800" b="0" i="0" u="none" strike="noStrike" baseline="0" dirty="0">
                <a:solidFill>
                  <a:srgbClr val="000000"/>
                </a:solidFill>
                <a:latin typeface="MinionPro-Regular" panose="02040503050306020203" pitchFamily="18" charset="0"/>
              </a:rPr>
              <a:t>wish to undergo (or who wish to postpone) risk- reducing mastectomy or whose risk is increased but not elevated enough for surgery to be considered appropriate. The risk-reducing medications recommended in international guidelines are the SERMs tamoxifen and raloxifene, and the aromatase inhibitors exemestane and anastrozole (see </a:t>
            </a:r>
            <a:r>
              <a:rPr lang="en-US" sz="1800" b="0" i="0" u="none" strike="noStrike" baseline="0" dirty="0">
                <a:solidFill>
                  <a:srgbClr val="000000"/>
                </a:solidFill>
                <a:latin typeface="ITCSymbolStd-Book"/>
              </a:rPr>
              <a:t>Table </a:t>
            </a:r>
            <a:r>
              <a:rPr lang="en-US" sz="1800" b="0" i="0" u="none" strike="noStrike" baseline="0" dirty="0">
                <a:solidFill>
                  <a:srgbClr val="3B6A9E"/>
                </a:solidFill>
                <a:latin typeface="ITCSymbolStd-Book"/>
              </a:rPr>
              <a:t>2</a:t>
            </a:r>
            <a:r>
              <a:rPr lang="en-US" sz="1800" b="0" i="0" u="none" strike="noStrike" baseline="0" dirty="0">
                <a:solidFill>
                  <a:srgbClr val="000000"/>
                </a:solidFill>
                <a:latin typeface="MinionPro-Regular" panose="02040503050306020203" pitchFamily="18" charset="0"/>
              </a:rPr>
              <a:t>). None of these has been</a:t>
            </a:r>
          </a:p>
          <a:p>
            <a:pPr algn="l"/>
            <a:r>
              <a:rPr lang="en-US" sz="1800" b="0" i="0" u="none" strike="noStrike" baseline="0" dirty="0">
                <a:solidFill>
                  <a:srgbClr val="000000"/>
                </a:solidFill>
                <a:latin typeface="MinionPro-Regular" panose="02040503050306020203" pitchFamily="18" charset="0"/>
              </a:rPr>
              <a:t>shown to reduce breast cancer mortality, and all of them are only able to reduce the risk of ER- positive breast cancer. Nevertheless, ER- positive breast cancer is the most common type, and avoiding a breast cancer diagnosis and subsequent treatment, even if that breast cancer was not going to result in premature mortality, seems a worthwhile goal in terms of reducing the burden on the health- care system, women and their families. Tamoxifen is the best- studied risk- reducing medication and is the only preventive agent that has been demonstrated to be effective in premenopausal and postmenopausal women. It reduces the ER- positive breast cancer risk by 33% </a:t>
            </a:r>
            <a:r>
              <a:rPr lang="en-US" sz="1800" b="0" i="0" u="none" strike="noStrike" baseline="0" dirty="0">
                <a:solidFill>
                  <a:srgbClr val="000000"/>
                </a:solidFill>
                <a:latin typeface="ITCSymbolStd-Book"/>
              </a:rPr>
              <a:t>(ref.</a:t>
            </a:r>
            <a:r>
              <a:rPr lang="en-US" sz="1800" b="0" i="0" u="none" strike="noStrike" baseline="0" dirty="0">
                <a:solidFill>
                  <a:srgbClr val="3B6A9E"/>
                </a:solidFill>
                <a:latin typeface="MinionPro-Regular" panose="02040503050306020203" pitchFamily="18" charset="0"/>
              </a:rPr>
              <a:t>202</a:t>
            </a:r>
            <a:r>
              <a:rPr lang="en-US" sz="1800" b="0" i="0" u="none" strike="noStrike" baseline="0" dirty="0">
                <a:solidFill>
                  <a:srgbClr val="000000"/>
                </a:solidFill>
                <a:latin typeface="ITCSymbolStd-Book"/>
              </a:rPr>
              <a:t>)</a:t>
            </a:r>
            <a:r>
              <a:rPr lang="en-US" sz="1800" b="0" i="0" u="none" strike="noStrike" baseline="0" dirty="0">
                <a:solidFill>
                  <a:srgbClr val="000000"/>
                </a:solidFill>
                <a:latin typeface="MinionPro-Regular" panose="02040503050306020203" pitchFamily="18" charset="0"/>
              </a:rPr>
              <a:t>, with the risk reduction seen not only during the 5 years of taking the medication but also for at least 15 years after cessation</a:t>
            </a:r>
            <a:r>
              <a:rPr lang="en-US" sz="1800" b="0" i="0" u="none" strike="noStrike" baseline="0" dirty="0">
                <a:solidFill>
                  <a:srgbClr val="3B6A9E"/>
                </a:solidFill>
                <a:latin typeface="MinionPro-Regular" panose="02040503050306020203" pitchFamily="18" charset="0"/>
              </a:rPr>
              <a:t>203</a:t>
            </a:r>
            <a:r>
              <a:rPr lang="en-US" sz="1800" b="0" i="0" u="none" strike="noStrike" baseline="0" dirty="0">
                <a:solidFill>
                  <a:srgbClr val="000000"/>
                </a:solidFill>
                <a:latin typeface="MinionPro-Regular" panose="02040503050306020203" pitchFamily="18" charset="0"/>
              </a:rPr>
              <a:t>. Reductions in MD in tamoxifen users correlate with its preventive efficacy</a:t>
            </a:r>
            <a:r>
              <a:rPr lang="en-US" sz="1800" b="0" i="0" u="none" strike="noStrike" baseline="0" dirty="0">
                <a:solidFill>
                  <a:srgbClr val="3B6A9E"/>
                </a:solidFill>
                <a:latin typeface="MinionPro-Regular" panose="02040503050306020203" pitchFamily="18" charset="0"/>
              </a:rPr>
              <a:t>110</a:t>
            </a:r>
            <a:r>
              <a:rPr lang="en-US" sz="1800" b="0" i="0" u="none" strike="noStrike" baseline="0" dirty="0">
                <a:solidFill>
                  <a:srgbClr val="000000"/>
                </a:solidFill>
                <a:latin typeface="MinionPro-Regular" panose="02040503050306020203" pitchFamily="18" charset="0"/>
              </a:rPr>
              <a:t>. However, side effects of tamoxifen can</a:t>
            </a:r>
          </a:p>
          <a:p>
            <a:pPr algn="l"/>
            <a:r>
              <a:rPr lang="en-US" sz="1800" b="0" i="0" u="none" strike="noStrike" baseline="0" dirty="0">
                <a:solidFill>
                  <a:srgbClr val="000000"/>
                </a:solidFill>
                <a:latin typeface="MinionPro-Regular" panose="02040503050306020203" pitchFamily="18" charset="0"/>
              </a:rPr>
              <a:t>include menopausal symptoms, such as hot flushes, and a doubling of the risk of thrombosis, although the absolute risk remains low, particularly in younger women</a:t>
            </a:r>
            <a:r>
              <a:rPr lang="en-US" sz="1800" b="0" i="0" u="none" strike="noStrike" baseline="0" dirty="0">
                <a:solidFill>
                  <a:srgbClr val="3B6A9E"/>
                </a:solidFill>
                <a:latin typeface="MinionPro-Regular" panose="02040503050306020203" pitchFamily="18" charset="0"/>
              </a:rPr>
              <a:t>204</a:t>
            </a:r>
            <a:r>
              <a:rPr lang="en-US" sz="1800" b="0" i="0" u="none" strike="noStrike" baseline="0" dirty="0">
                <a:solidFill>
                  <a:srgbClr val="000000"/>
                </a:solidFill>
                <a:latin typeface="MinionPro-Regular" panose="02040503050306020203" pitchFamily="18" charset="0"/>
              </a:rPr>
              <a:t>. Tamoxifen also doubles the risk of endometrial cancer in postmenopausal women, although again the absolute risk is small</a:t>
            </a:r>
            <a:r>
              <a:rPr lang="en-US" sz="1800" b="0" i="0" u="none" strike="noStrike" baseline="0" dirty="0">
                <a:solidFill>
                  <a:srgbClr val="3B6A9E"/>
                </a:solidFill>
                <a:latin typeface="MinionPro-Regular" panose="02040503050306020203" pitchFamily="18" charset="0"/>
              </a:rPr>
              <a:t>204</a:t>
            </a:r>
            <a:r>
              <a:rPr lang="en-US" sz="1800" b="0" i="0" u="none" strike="noStrike" baseline="0" dirty="0">
                <a:solidFill>
                  <a:srgbClr val="000000"/>
                </a:solidFill>
                <a:latin typeface="MinionPro-Regular" panose="02040503050306020203" pitchFamily="18" charset="0"/>
              </a:rPr>
              <a:t>. Another major impediment to uptake of tamoxifen by premenopausal women for a 5- year period is the inability to prescribe it safely in women who are trying to conceive, who are pregnant or who are lactating and the fact that women need to use a non- hormonal</a:t>
            </a:r>
          </a:p>
          <a:p>
            <a:pPr algn="l"/>
            <a:r>
              <a:rPr lang="en-US" sz="1800" b="0" i="0" u="none" strike="noStrike" baseline="0" dirty="0">
                <a:solidFill>
                  <a:srgbClr val="000000"/>
                </a:solidFill>
                <a:latin typeface="MinionPro-Regular" panose="02040503050306020203" pitchFamily="18" charset="0"/>
              </a:rPr>
              <a:t>form of contraception</a:t>
            </a:r>
            <a:r>
              <a:rPr lang="en-US" sz="1800" b="0" i="0" u="none" strike="noStrike" baseline="0" dirty="0">
                <a:solidFill>
                  <a:srgbClr val="3B6A9E"/>
                </a:solidFill>
                <a:latin typeface="MinionPro-Regular" panose="02040503050306020203" pitchFamily="18" charset="0"/>
              </a:rPr>
              <a:t>205</a:t>
            </a:r>
            <a:r>
              <a:rPr lang="en-US" sz="1800" b="0" i="0" u="none" strike="noStrike" baseline="0" dirty="0">
                <a:solidFill>
                  <a:srgbClr val="000000"/>
                </a:solidFill>
                <a:latin typeface="MinionPro-Regular" panose="02040503050306020203" pitchFamily="18" charset="0"/>
              </a:rPr>
              <a:t>. </a:t>
            </a:r>
          </a:p>
          <a:p>
            <a:pPr algn="l"/>
            <a:endParaRPr lang="en-US" sz="1800" b="0" i="0" u="none" strike="noStrike" baseline="0" dirty="0">
              <a:solidFill>
                <a:srgbClr val="000000"/>
              </a:solidFill>
              <a:latin typeface="MinionPro-Regular" panose="02040503050306020203" pitchFamily="18" charset="0"/>
            </a:endParaRPr>
          </a:p>
          <a:p>
            <a:pPr algn="l"/>
            <a:r>
              <a:rPr lang="en-US" sz="1800" b="0" i="0" u="none" strike="noStrike" baseline="0" dirty="0">
                <a:solidFill>
                  <a:srgbClr val="000000"/>
                </a:solidFill>
                <a:latin typeface="MinionPro-Regular" panose="02040503050306020203" pitchFamily="18" charset="0"/>
              </a:rPr>
              <a:t>Raloxifene, another SERM, has only undergone trials in postmenopausal women. Raloxifene (60 mg daily for 5 years) was compared directly with tamoxifen</a:t>
            </a:r>
          </a:p>
          <a:p>
            <a:pPr algn="l"/>
            <a:r>
              <a:rPr lang="en-US" sz="1800" b="0" i="0" u="none" strike="noStrike" baseline="0" dirty="0">
                <a:solidFill>
                  <a:srgbClr val="000000"/>
                </a:solidFill>
                <a:latin typeface="MinionPro-Regular" panose="02040503050306020203" pitchFamily="18" charset="0"/>
              </a:rPr>
              <a:t>(20 mg daily for 5 years) in the STAR trial, and at the 81- month median follow- up raloxifene was only 76% as effective at reducing ER- positive breast cancer compared</a:t>
            </a:r>
          </a:p>
          <a:p>
            <a:pPr algn="l"/>
            <a:r>
              <a:rPr lang="en-US" sz="1800" b="0" i="0" u="none" strike="noStrike" baseline="0" dirty="0">
                <a:solidFill>
                  <a:srgbClr val="000000"/>
                </a:solidFill>
                <a:latin typeface="MinionPro-Regular" panose="02040503050306020203" pitchFamily="18" charset="0"/>
              </a:rPr>
              <a:t>with tamoxifen, but without the increased endometrial cancer risk seen with tamoxifen and with fewer thromboembolic events</a:t>
            </a:r>
            <a:r>
              <a:rPr lang="en-US" sz="1800" b="0" i="0" u="none" strike="noStrike" baseline="0" dirty="0">
                <a:solidFill>
                  <a:srgbClr val="3B6A9E"/>
                </a:solidFill>
                <a:latin typeface="MinionPro-Regular" panose="02040503050306020203" pitchFamily="18" charset="0"/>
              </a:rPr>
              <a:t>206</a:t>
            </a:r>
            <a:r>
              <a:rPr lang="en-US" sz="1800" b="0" i="0" u="none" strike="noStrike" baseline="0" dirty="0">
                <a:solidFill>
                  <a:srgbClr val="000000"/>
                </a:solidFill>
                <a:latin typeface="MinionPro-Regular" panose="02040503050306020203" pitchFamily="18" charset="0"/>
              </a:rPr>
              <a:t>. Risks and benefits of treatment</a:t>
            </a:r>
          </a:p>
          <a:p>
            <a:pPr algn="l"/>
            <a:r>
              <a:rPr lang="en-US" sz="1800" b="0" i="0" u="none" strike="noStrike" baseline="0" dirty="0">
                <a:solidFill>
                  <a:srgbClr val="000000"/>
                </a:solidFill>
                <a:latin typeface="MinionPro-Regular" panose="02040503050306020203" pitchFamily="18" charset="0"/>
              </a:rPr>
              <a:t>with raloxifene or tamoxifen in postmenopausal women depend on age, ethnicity, breast cancer risk and hysterectomy status. Risk–benefit tables have been published</a:t>
            </a:r>
          </a:p>
          <a:p>
            <a:pPr algn="l"/>
            <a:r>
              <a:rPr lang="en-US" sz="1800" b="0" i="0" u="none" strike="noStrike" baseline="0" dirty="0">
                <a:solidFill>
                  <a:srgbClr val="000000"/>
                </a:solidFill>
                <a:latin typeface="MinionPro-Regular" panose="02040503050306020203" pitchFamily="18" charset="0"/>
              </a:rPr>
              <a:t>for both tamoxifen and raloxifene that can help identify groups of women for whom the benefits of these risk- reducing medications outweigh the risks</a:t>
            </a:r>
            <a:r>
              <a:rPr lang="en-US" sz="1800" b="0" i="0" u="none" strike="noStrike" baseline="0" dirty="0">
                <a:solidFill>
                  <a:srgbClr val="3B6A9E"/>
                </a:solidFill>
                <a:latin typeface="MinionPro-Regular" panose="02040503050306020203" pitchFamily="18" charset="0"/>
              </a:rPr>
              <a:t>207</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Aromatase inhibitors are more effective than either of these agents but can only be used in postmenopausal women, where in most cases they should be the agent</a:t>
            </a:r>
          </a:p>
          <a:p>
            <a:pPr algn="l"/>
            <a:r>
              <a:rPr lang="en-US" sz="1800" b="0" i="0" u="none" strike="noStrike" baseline="0" dirty="0">
                <a:solidFill>
                  <a:srgbClr val="000000"/>
                </a:solidFill>
                <a:latin typeface="MinionPro-Regular" panose="02040503050306020203" pitchFamily="18" charset="0"/>
              </a:rPr>
              <a:t>of first choice, with tamoxifen or raloxifene reserved for those who cannot tolerate them. Tamoxifen remains the clear treatment of choice for premenopausal women,</a:t>
            </a:r>
          </a:p>
          <a:p>
            <a:pPr algn="l"/>
            <a:r>
              <a:rPr lang="en-US" sz="1800" b="0" i="0" u="none" strike="noStrike" baseline="0" dirty="0">
                <a:solidFill>
                  <a:srgbClr val="000000"/>
                </a:solidFill>
                <a:latin typeface="MinionPro-Regular" panose="02040503050306020203" pitchFamily="18" charset="0"/>
              </a:rPr>
              <a:t>with continued benefits up to at least 20 years after initiation</a:t>
            </a:r>
            <a:r>
              <a:rPr lang="en-US" sz="1800" b="0" i="0" u="none" strike="noStrike" baseline="0" dirty="0">
                <a:solidFill>
                  <a:srgbClr val="3B6A9E"/>
                </a:solidFill>
                <a:latin typeface="MinionPro-Regular" panose="02040503050306020203" pitchFamily="18" charset="0"/>
              </a:rPr>
              <a:t>203</a:t>
            </a:r>
            <a:r>
              <a:rPr lang="en-US" sz="1800" b="0" i="0" u="none" strike="noStrike" baseline="0" dirty="0">
                <a:solidFill>
                  <a:srgbClr val="000000"/>
                </a:solidFill>
                <a:latin typeface="MinionPro-Regular" panose="02040503050306020203" pitchFamily="18" charset="0"/>
              </a:rPr>
              <a:t>. Long- term follow- up is highly desirable for raloxifene as prevention is a long- term issue.</a:t>
            </a:r>
          </a:p>
          <a:p>
            <a:pPr algn="l"/>
            <a:r>
              <a:rPr lang="en-US" sz="1800" b="0" i="0" u="none" strike="noStrike" baseline="0" dirty="0">
                <a:solidFill>
                  <a:srgbClr val="000000"/>
                </a:solidFill>
                <a:latin typeface="MinionPro-Regular" panose="02040503050306020203" pitchFamily="18" charset="0"/>
              </a:rPr>
              <a:t>Randomized controlled trials of the aromatase inhibitors exemestane and anastrozole have also shown that these medications can reduce the breast cancer risk</a:t>
            </a:r>
          </a:p>
          <a:p>
            <a:pPr algn="l"/>
            <a:r>
              <a:rPr lang="en-US" sz="1800" b="0" i="0" u="none" strike="noStrike" baseline="0" dirty="0">
                <a:solidFill>
                  <a:srgbClr val="000000"/>
                </a:solidFill>
                <a:latin typeface="MinionPro-Regular" panose="02040503050306020203" pitchFamily="18" charset="0"/>
              </a:rPr>
              <a:t>by 60% at a median 2.5 years of follow- up and by 49% at a median 10.9 years of follow- up, respectively</a:t>
            </a:r>
            <a:r>
              <a:rPr lang="en-US" sz="1800" b="0" i="0" u="none" strike="noStrike" baseline="0" dirty="0">
                <a:solidFill>
                  <a:srgbClr val="3B6A9E"/>
                </a:solidFill>
                <a:latin typeface="MinionPro-Regular" panose="02040503050306020203" pitchFamily="18" charset="0"/>
              </a:rPr>
              <a:t>208</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210</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These medications can only be used in postmenopausal women as they are ineffective in women with functioning ovaries.</a:t>
            </a:r>
          </a:p>
          <a:p>
            <a:pPr algn="l"/>
            <a:r>
              <a:rPr lang="en-US" sz="1800" b="0" i="0" u="none" strike="noStrike" baseline="0" dirty="0">
                <a:solidFill>
                  <a:srgbClr val="000000"/>
                </a:solidFill>
                <a:latin typeface="MinionPro-Regular" panose="02040503050306020203" pitchFamily="18" charset="0"/>
              </a:rPr>
              <a:t>Despite the clear benefits of risk- reducing medication, uptake is low among women at increased risk</a:t>
            </a:r>
            <a:r>
              <a:rPr lang="en-US" sz="1800" b="0" i="0" u="none" strike="noStrike" baseline="0" dirty="0">
                <a:solidFill>
                  <a:srgbClr val="3B6A9E"/>
                </a:solidFill>
                <a:latin typeface="MinionPro-Regular" panose="02040503050306020203" pitchFamily="18" charset="0"/>
              </a:rPr>
              <a:t>211</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212</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The reasons for this are complex and both clinician and patient related. There is a lack of clarity over the most appropriate type of clinician to initiate discussions about</a:t>
            </a:r>
          </a:p>
          <a:p>
            <a:pPr algn="l"/>
            <a:r>
              <a:rPr lang="en-US" sz="1800" b="0" i="0" u="none" strike="noStrike" baseline="0" dirty="0">
                <a:solidFill>
                  <a:srgbClr val="000000"/>
                </a:solidFill>
                <a:latin typeface="MinionPro-Regular" panose="02040503050306020203" pitchFamily="18" charset="0"/>
              </a:rPr>
              <a:t>risk- reducing medications</a:t>
            </a:r>
            <a:r>
              <a:rPr lang="en-US" sz="1800" b="0" i="0" u="none" strike="noStrike" baseline="0" dirty="0">
                <a:solidFill>
                  <a:srgbClr val="3B6A9E"/>
                </a:solidFill>
                <a:latin typeface="MinionPro-Regular" panose="02040503050306020203" pitchFamily="18" charset="0"/>
              </a:rPr>
              <a:t>182</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211</a:t>
            </a:r>
            <a:r>
              <a:rPr lang="en-US" sz="1800" b="0" i="0" u="none" strike="noStrike" baseline="0" dirty="0">
                <a:solidFill>
                  <a:srgbClr val="000000"/>
                </a:solidFill>
                <a:latin typeface="MinionPro-Regular" panose="02040503050306020203" pitchFamily="18" charset="0"/>
              </a:rPr>
              <a:t>, in addition to clinicians having difficulty using the existing risk assessment models</a:t>
            </a:r>
            <a:r>
              <a:rPr lang="en-US" sz="1800" b="0" i="0" u="none" strike="noStrike" baseline="0" dirty="0">
                <a:solidFill>
                  <a:srgbClr val="3B6A9E"/>
                </a:solidFill>
                <a:latin typeface="MinionPro-Regular" panose="02040503050306020203" pitchFamily="18" charset="0"/>
              </a:rPr>
              <a:t>211</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213 </a:t>
            </a:r>
            <a:r>
              <a:rPr lang="en-US" sz="1800" b="0" i="0" u="none" strike="noStrike" baseline="0" dirty="0">
                <a:solidFill>
                  <a:srgbClr val="000000"/>
                </a:solidFill>
                <a:latin typeface="MinionPro-Regular" panose="02040503050306020203" pitchFamily="18" charset="0"/>
              </a:rPr>
              <a:t>and preferring to have a tool that links risk</a:t>
            </a:r>
          </a:p>
          <a:p>
            <a:pPr algn="l"/>
            <a:r>
              <a:rPr lang="en-US" sz="1800" b="0" i="0" u="none" strike="noStrike" baseline="0" dirty="0">
                <a:solidFill>
                  <a:srgbClr val="000000"/>
                </a:solidFill>
                <a:latin typeface="MinionPro-Regular" panose="02040503050306020203" pitchFamily="18" charset="0"/>
              </a:rPr>
              <a:t>assessment with risk management</a:t>
            </a:r>
            <a:r>
              <a:rPr lang="en-US" sz="1800" b="0" i="0" u="none" strike="noStrike" baseline="0" dirty="0">
                <a:solidFill>
                  <a:srgbClr val="3B6A9E"/>
                </a:solidFill>
                <a:latin typeface="MinionPro-Regular" panose="02040503050306020203" pitchFamily="18" charset="0"/>
              </a:rPr>
              <a:t>213</a:t>
            </a:r>
            <a:r>
              <a:rPr lang="en-US" sz="1800" b="0" i="0" u="none" strike="noStrike" baseline="0" dirty="0">
                <a:solidFill>
                  <a:srgbClr val="000000"/>
                </a:solidFill>
                <a:latin typeface="MinionPro-Regular" panose="02040503050306020203" pitchFamily="18" charset="0"/>
              </a:rPr>
              <a:t>. Furthermore, clinicians often lack deep knowledge about prevention medications</a:t>
            </a:r>
            <a:r>
              <a:rPr lang="en-US" sz="1800" b="0" i="0" u="none" strike="noStrike" baseline="0" dirty="0">
                <a:solidFill>
                  <a:srgbClr val="3B6A9E"/>
                </a:solidFill>
                <a:latin typeface="MinionPro-Regular" panose="02040503050306020203" pitchFamily="18" charset="0"/>
              </a:rPr>
              <a:t>214</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216 </a:t>
            </a:r>
            <a:r>
              <a:rPr lang="en-US" sz="1800" b="0" i="0" u="none" strike="noStrike" baseline="0" dirty="0">
                <a:solidFill>
                  <a:srgbClr val="000000"/>
                </a:solidFill>
                <a:latin typeface="MinionPro-Regular" panose="02040503050306020203" pitchFamily="18" charset="0"/>
              </a:rPr>
              <a:t>and are concerned over the lack of surrogate</a:t>
            </a:r>
          </a:p>
          <a:p>
            <a:pPr algn="l"/>
            <a:r>
              <a:rPr lang="en-US" sz="1800" b="0" i="0" u="none" strike="noStrike" baseline="0" dirty="0">
                <a:solidFill>
                  <a:srgbClr val="000000"/>
                </a:solidFill>
                <a:latin typeface="MinionPro-Regular" panose="02040503050306020203" pitchFamily="18" charset="0"/>
              </a:rPr>
              <a:t>markers for the effectiveness of preventive medications as well as the overall lack of commercial interest in prevention</a:t>
            </a:r>
            <a:r>
              <a:rPr lang="en-US" sz="1800" b="0" i="0" u="none" strike="noStrike" baseline="0" dirty="0">
                <a:solidFill>
                  <a:srgbClr val="3B6A9E"/>
                </a:solidFill>
                <a:latin typeface="MinionPro-Regular" panose="02040503050306020203" pitchFamily="18" charset="0"/>
              </a:rPr>
              <a:t>211</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The latter concern comes about because all current prevention medications were off- patent by the time their role in prevention was proven. Thus, unlike</a:t>
            </a:r>
          </a:p>
          <a:p>
            <a:pPr algn="l"/>
            <a:r>
              <a:rPr lang="en-US" sz="1800" b="0" i="0" u="none" strike="noStrike" baseline="0" dirty="0">
                <a:solidFill>
                  <a:srgbClr val="000000"/>
                </a:solidFill>
                <a:latin typeface="MinionPro-Regular" panose="02040503050306020203" pitchFamily="18" charset="0"/>
              </a:rPr>
              <a:t>newer patented drugs, where companies have a commercial incentive and spend considerable proportions</a:t>
            </a:r>
          </a:p>
          <a:p>
            <a:pPr algn="l"/>
            <a:r>
              <a:rPr lang="en-US" sz="1800" b="0" i="0" u="none" strike="noStrike" baseline="0" dirty="0">
                <a:solidFill>
                  <a:srgbClr val="000000"/>
                </a:solidFill>
                <a:latin typeface="MinionPro-Regular" panose="02040503050306020203" pitchFamily="18" charset="0"/>
              </a:rPr>
              <a:t>of their budget educating clinicians about their drug, there is no investment to educate clinicians about implementing</a:t>
            </a:r>
          </a:p>
          <a:p>
            <a:pPr algn="l"/>
            <a:r>
              <a:rPr lang="en-US" sz="1800" b="0" i="0" u="none" strike="noStrike" baseline="0" dirty="0">
                <a:solidFill>
                  <a:srgbClr val="000000"/>
                </a:solidFill>
                <a:latin typeface="MinionPro-Regular" panose="02040503050306020203" pitchFamily="18" charset="0"/>
              </a:rPr>
              <a:t>these older, generic prevention medicines into their practice. Additionally, in some countries/regions in</a:t>
            </a:r>
          </a:p>
          <a:p>
            <a:pPr algn="l"/>
            <a:r>
              <a:rPr lang="en-US" sz="1800" b="0" i="0" u="none" strike="noStrike" baseline="0" dirty="0">
                <a:solidFill>
                  <a:srgbClr val="000000"/>
                </a:solidFill>
                <a:latin typeface="MinionPro-Regular" panose="02040503050306020203" pitchFamily="18" charset="0"/>
              </a:rPr>
              <a:t>Europe and in Australia, there is a lack of a clear pathway for regulatory approval of repurposed, off- patent drugs.</a:t>
            </a:r>
          </a:p>
          <a:p>
            <a:pPr algn="l"/>
            <a:r>
              <a:rPr lang="en-US" sz="1800" b="0" i="0" u="none" strike="noStrike" baseline="0" dirty="0">
                <a:solidFill>
                  <a:srgbClr val="000000"/>
                </a:solidFill>
                <a:latin typeface="MinionPro-Regular" panose="02040503050306020203" pitchFamily="18" charset="0"/>
              </a:rPr>
              <a:t>Tamoxifen was shown to reduce breast cancer risk in 1998 </a:t>
            </a:r>
            <a:r>
              <a:rPr lang="en-US" sz="1800" b="0" i="0" u="none" strike="noStrike" baseline="0" dirty="0">
                <a:solidFill>
                  <a:srgbClr val="000000"/>
                </a:solidFill>
                <a:latin typeface="ITCSymbolStd-Book"/>
              </a:rPr>
              <a:t>(ref.</a:t>
            </a:r>
            <a:r>
              <a:rPr lang="en-US" sz="1800" b="0" i="0" u="none" strike="noStrike" baseline="0" dirty="0">
                <a:solidFill>
                  <a:srgbClr val="3B6A9E"/>
                </a:solidFill>
                <a:latin typeface="MinionPro-Regular" panose="02040503050306020203" pitchFamily="18" charset="0"/>
              </a:rPr>
              <a:t>217</a:t>
            </a:r>
            <a:r>
              <a:rPr lang="en-US" sz="1800" b="0" i="0" u="none" strike="noStrike" baseline="0" dirty="0">
                <a:solidFill>
                  <a:srgbClr val="000000"/>
                </a:solidFill>
                <a:latin typeface="ITCSymbolStd-Book"/>
              </a:rPr>
              <a:t>) </a:t>
            </a:r>
            <a:r>
              <a:rPr lang="en-US" sz="1800" b="0" i="0" u="none" strike="noStrike" baseline="0" dirty="0">
                <a:solidFill>
                  <a:srgbClr val="000000"/>
                </a:solidFill>
                <a:latin typeface="MinionPro-Regular" panose="02040503050306020203" pitchFamily="18" charset="0"/>
              </a:rPr>
              <a:t>and was promptly approved by the US Food</a:t>
            </a:r>
          </a:p>
          <a:p>
            <a:pPr algn="l"/>
            <a:r>
              <a:rPr lang="en-US" sz="1800" b="0" i="0" u="none" strike="noStrike" baseline="0" dirty="0">
                <a:solidFill>
                  <a:srgbClr val="000000"/>
                </a:solidFill>
                <a:latin typeface="MinionPro-Regular" panose="02040503050306020203" pitchFamily="18" charset="0"/>
              </a:rPr>
              <a:t>and Drug Administration (FDA) for primary prevention, but in Australia regulatory approval was not sought</a:t>
            </a:r>
          </a:p>
          <a:p>
            <a:pPr algn="l"/>
            <a:r>
              <a:rPr lang="en-US" sz="1800" b="0" i="0" u="none" strike="noStrike" baseline="0" dirty="0">
                <a:solidFill>
                  <a:srgbClr val="000000"/>
                </a:solidFill>
                <a:latin typeface="MinionPro-Regular" panose="02040503050306020203" pitchFamily="18" charset="0"/>
              </a:rPr>
              <a:t>until 2016 and only then after substantial advocacy by clinicians and consumer groups. Lack of regulatory</a:t>
            </a:r>
          </a:p>
          <a:p>
            <a:pPr algn="l"/>
            <a:r>
              <a:rPr lang="en-US" sz="1800" b="0" i="0" u="none" strike="noStrike" baseline="0" dirty="0">
                <a:solidFill>
                  <a:srgbClr val="000000"/>
                </a:solidFill>
                <a:latin typeface="MinionPro-Regular" panose="02040503050306020203" pitchFamily="18" charset="0"/>
              </a:rPr>
              <a:t>approval in Australia before 2016 was a factor in the low rate of tamoxifen prescriptions</a:t>
            </a:r>
            <a:r>
              <a:rPr lang="en-US" sz="1800" b="0" i="0" u="none" strike="noStrike" baseline="0" dirty="0">
                <a:solidFill>
                  <a:srgbClr val="3B6A9E"/>
                </a:solidFill>
                <a:latin typeface="MinionPro-Regular" panose="02040503050306020203" pitchFamily="18" charset="0"/>
              </a:rPr>
              <a:t>214</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The major patient factor contributing to low uptake of risk- reducing medications is said to be fear of side</a:t>
            </a:r>
          </a:p>
          <a:p>
            <a:pPr algn="l"/>
            <a:r>
              <a:rPr lang="en-US" sz="1800" b="0" i="0" u="none" strike="noStrike" baseline="0" dirty="0">
                <a:solidFill>
                  <a:srgbClr val="000000"/>
                </a:solidFill>
                <a:latin typeface="MinionPro-Regular" panose="02040503050306020203" pitchFamily="18" charset="0"/>
              </a:rPr>
              <a:t>effects</a:t>
            </a:r>
            <a:r>
              <a:rPr lang="en-US" sz="1800" b="0" i="0" u="none" strike="noStrike" baseline="0" dirty="0">
                <a:solidFill>
                  <a:srgbClr val="3B6A9E"/>
                </a:solidFill>
                <a:latin typeface="MinionPro-Regular" panose="02040503050306020203" pitchFamily="18" charset="0"/>
              </a:rPr>
              <a:t>218</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219</a:t>
            </a:r>
            <a:r>
              <a:rPr lang="en-US" sz="1800" b="0" i="0" u="none" strike="noStrike" baseline="0" dirty="0">
                <a:solidFill>
                  <a:srgbClr val="000000"/>
                </a:solidFill>
                <a:latin typeface="MinionPro-Regular" panose="02040503050306020203" pitchFamily="18" charset="0"/>
              </a:rPr>
              <a:t>. However, in the main prevention trials, which included over 13,000 women who took preventive</a:t>
            </a:r>
          </a:p>
          <a:p>
            <a:pPr algn="l"/>
            <a:r>
              <a:rPr lang="en-US" sz="1800" b="0" i="0" u="none" strike="noStrike" baseline="0" dirty="0">
                <a:solidFill>
                  <a:srgbClr val="000000"/>
                </a:solidFill>
                <a:latin typeface="MinionPro-Regular" panose="02040503050306020203" pitchFamily="18" charset="0"/>
              </a:rPr>
              <a:t>medication, 5- year adherence to the study drug or placebo was approximately 70%. Importantly, there</a:t>
            </a:r>
          </a:p>
          <a:p>
            <a:pPr algn="l"/>
            <a:r>
              <a:rPr lang="en-US" sz="1800" b="0" i="0" u="none" strike="noStrike" baseline="0" dirty="0">
                <a:solidFill>
                  <a:srgbClr val="000000"/>
                </a:solidFill>
                <a:latin typeface="MinionPro-Regular" panose="02040503050306020203" pitchFamily="18" charset="0"/>
              </a:rPr>
              <a:t>was only at most a 5% difference between the intervention and placebo arms with regard to the proportion of</a:t>
            </a:r>
          </a:p>
          <a:p>
            <a:pPr algn="l"/>
            <a:r>
              <a:rPr lang="en-US" sz="1800" b="0" i="0" u="none" strike="noStrike" baseline="0" dirty="0">
                <a:solidFill>
                  <a:srgbClr val="000000"/>
                </a:solidFill>
                <a:latin typeface="MinionPro-Regular" panose="02040503050306020203" pitchFamily="18" charset="0"/>
              </a:rPr>
              <a:t>women who ceased the study drug or placebo because of side effects</a:t>
            </a:r>
            <a:r>
              <a:rPr lang="en-US" sz="1800" b="0" i="0" u="none" strike="noStrike" baseline="0" dirty="0">
                <a:solidFill>
                  <a:srgbClr val="3B6A9E"/>
                </a:solidFill>
                <a:latin typeface="MinionPro-Regular" panose="02040503050306020203" pitchFamily="18" charset="0"/>
              </a:rPr>
              <a:t>209</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210</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217</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220</a:t>
            </a:r>
            <a:r>
              <a:rPr lang="en-US" sz="1800" b="0" i="0" u="none" strike="noStrike" baseline="0" dirty="0">
                <a:solidFill>
                  <a:srgbClr val="000000"/>
                </a:solidFill>
                <a:latin typeface="MinionPro-Regular" panose="02040503050306020203" pitchFamily="18" charset="0"/>
              </a:rPr>
              <a:t>. This demonstrates that much of</a:t>
            </a:r>
          </a:p>
          <a:p>
            <a:pPr algn="l"/>
            <a:r>
              <a:rPr lang="en-US" sz="1800" b="0" i="0" u="none" strike="noStrike" baseline="0" dirty="0">
                <a:solidFill>
                  <a:srgbClr val="000000"/>
                </a:solidFill>
                <a:latin typeface="MinionPro-Regular" panose="02040503050306020203" pitchFamily="18" charset="0"/>
              </a:rPr>
              <a:t>the symptomatology experienced by women taking preventive medicines is background symptomatology</a:t>
            </a:r>
          </a:p>
          <a:p>
            <a:pPr algn="l"/>
            <a:r>
              <a:rPr lang="en-US" sz="1800" b="0" i="0" u="none" strike="noStrike" baseline="0" dirty="0">
                <a:solidFill>
                  <a:srgbClr val="000000"/>
                </a:solidFill>
                <a:latin typeface="MinionPro-Regular" panose="02040503050306020203" pitchFamily="18" charset="0"/>
              </a:rPr>
              <a:t>rather than due to the medicines themselves. Clinician recommendation and the way clinicians frame information</a:t>
            </a:r>
          </a:p>
          <a:p>
            <a:pPr algn="l"/>
            <a:r>
              <a:rPr lang="en-US" sz="1800" b="0" i="0" u="none" strike="noStrike" baseline="0" dirty="0">
                <a:solidFill>
                  <a:srgbClr val="000000"/>
                </a:solidFill>
                <a:latin typeface="MinionPro-Regular" panose="02040503050306020203" pitchFamily="18" charset="0"/>
              </a:rPr>
              <a:t>about side effects are important. For example, regarding the risk for endometrial cancer for postmenopausal</a:t>
            </a:r>
          </a:p>
          <a:p>
            <a:pPr algn="l"/>
            <a:r>
              <a:rPr lang="en-US" sz="1800" b="0" i="0" u="none" strike="noStrike" baseline="0" dirty="0">
                <a:solidFill>
                  <a:srgbClr val="000000"/>
                </a:solidFill>
                <a:latin typeface="MinionPro-Regular" panose="02040503050306020203" pitchFamily="18" charset="0"/>
              </a:rPr>
              <a:t>women, it may be better to frame the risk as ‘approximately 996 in every thousand women can take</a:t>
            </a:r>
          </a:p>
          <a:p>
            <a:pPr algn="l"/>
            <a:r>
              <a:rPr lang="en-US" sz="1800" b="0" i="0" u="none" strike="noStrike" baseline="0" dirty="0">
                <a:solidFill>
                  <a:srgbClr val="000000"/>
                </a:solidFill>
                <a:latin typeface="MinionPro-Regular" panose="02040503050306020203" pitchFamily="18" charset="0"/>
              </a:rPr>
              <a:t>tamoxifen for 5 years without getting endometrial cancer’, rather than ‘your risk is doubled’. Few online tools</a:t>
            </a:r>
          </a:p>
          <a:p>
            <a:pPr algn="l"/>
            <a:r>
              <a:rPr lang="en-US" sz="1800" b="0" i="0" u="none" strike="noStrike" baseline="0" dirty="0">
                <a:solidFill>
                  <a:srgbClr val="000000"/>
                </a:solidFill>
                <a:latin typeface="MinionPro-Regular" panose="02040503050306020203" pitchFamily="18" charset="0"/>
              </a:rPr>
              <a:t>are available currently to help clinicians balance absolute benefits against absolute risks for individual women</a:t>
            </a:r>
            <a:r>
              <a:rPr lang="en-US" sz="1800" b="0" i="0" u="none" strike="noStrike" baseline="0" dirty="0">
                <a:solidFill>
                  <a:srgbClr val="3B6A9E"/>
                </a:solidFill>
                <a:latin typeface="MinionPro-Regular" panose="02040503050306020203" pitchFamily="18" charset="0"/>
              </a:rPr>
              <a:t>183</a:t>
            </a:r>
            <a:r>
              <a:rPr lang="en-US" sz="1800" b="0" i="0" u="none" strike="noStrike" baseline="0" dirty="0">
                <a:solidFill>
                  <a:srgbClr val="000000"/>
                </a:solidFill>
                <a:latin typeface="MinionPro-Regular" panose="02040503050306020203" pitchFamily="18" charset="0"/>
              </a:rPr>
              <a:t>.</a:t>
            </a:r>
          </a:p>
          <a:p>
            <a:pPr algn="l"/>
            <a:r>
              <a:rPr lang="en-US" sz="1800" b="0" i="0" u="none" strike="noStrike" baseline="0" dirty="0">
                <a:solidFill>
                  <a:srgbClr val="000000"/>
                </a:solidFill>
                <a:latin typeface="MinionPro-Regular" panose="02040503050306020203" pitchFamily="18" charset="0"/>
              </a:rPr>
              <a:t>Clinicians should also be sure to convey not only potentially adverse side effects but also beneficial ones, such</a:t>
            </a:r>
          </a:p>
          <a:p>
            <a:pPr algn="l"/>
            <a:r>
              <a:rPr lang="en-US" sz="1800" b="0" i="0" u="none" strike="noStrike" baseline="0" dirty="0">
                <a:solidFill>
                  <a:srgbClr val="000000"/>
                </a:solidFill>
                <a:latin typeface="MinionPro-Regular" panose="02040503050306020203" pitchFamily="18" charset="0"/>
              </a:rPr>
              <a:t>as, for example, the potential for decreased breast tenderness, lighter menstrual periods, better bone density</a:t>
            </a:r>
          </a:p>
          <a:p>
            <a:pPr algn="l"/>
            <a:r>
              <a:rPr lang="en-US" sz="1800" b="0" i="0" u="none" strike="noStrike" baseline="0" dirty="0">
                <a:solidFill>
                  <a:srgbClr val="000000"/>
                </a:solidFill>
                <a:latin typeface="MinionPro-Regular" panose="02040503050306020203" pitchFamily="18" charset="0"/>
              </a:rPr>
              <a:t>and lower cholesterol for women considering tamoxifen use. Clinicians should also consider offering women a</a:t>
            </a:r>
          </a:p>
          <a:p>
            <a:pPr algn="l"/>
            <a:r>
              <a:rPr lang="en-US" sz="1800" b="0" i="0" u="none" strike="noStrike" baseline="0" dirty="0">
                <a:solidFill>
                  <a:srgbClr val="000000"/>
                </a:solidFill>
                <a:latin typeface="MinionPro-Regular" panose="02040503050306020203" pitchFamily="18" charset="0"/>
              </a:rPr>
              <a:t>short trial of 6–8 weeks of risk- reducing medication to assess their tolerance and so that women do not feel they</a:t>
            </a:r>
          </a:p>
          <a:p>
            <a:pPr algn="l"/>
            <a:r>
              <a:rPr lang="en-US" sz="1800" b="0" i="0" u="none" strike="noStrike" baseline="0" dirty="0">
                <a:solidFill>
                  <a:srgbClr val="000000"/>
                </a:solidFill>
                <a:latin typeface="MinionPro-Regular" panose="02040503050306020203" pitchFamily="18" charset="0"/>
              </a:rPr>
              <a:t>are committing to a 5- year course with no knowledge of how well they, as an individual, will tolerate the drug. If</a:t>
            </a:r>
          </a:p>
          <a:p>
            <a:pPr algn="l"/>
            <a:r>
              <a:rPr lang="en-US" sz="1800" b="0" i="0" u="none" strike="noStrike" baseline="0" dirty="0">
                <a:solidFill>
                  <a:srgbClr val="000000"/>
                </a:solidFill>
                <a:latin typeface="MinionPro-Regular" panose="02040503050306020203" pitchFamily="18" charset="0"/>
              </a:rPr>
              <a:t>such a short trial also had a biomarker of effectiveness, it may assist women in drug adherence.</a:t>
            </a:r>
          </a:p>
          <a:p>
            <a:pPr algn="l"/>
            <a:r>
              <a:rPr lang="en-US" sz="1800" b="0" i="0" u="none" strike="noStrike" baseline="0" dirty="0">
                <a:solidFill>
                  <a:srgbClr val="000000"/>
                </a:solidFill>
                <a:latin typeface="MinionPro-Regular" panose="02040503050306020203" pitchFamily="18" charset="0"/>
              </a:rPr>
              <a:t>Other patient factors that limit uptake of tamoxifen for ER- positive breast cancer risk reduction include the</a:t>
            </a:r>
          </a:p>
          <a:p>
            <a:pPr algn="l"/>
            <a:r>
              <a:rPr lang="en-US" sz="1800" b="0" i="0" u="none" strike="noStrike" baseline="0" dirty="0">
                <a:solidFill>
                  <a:srgbClr val="000000"/>
                </a:solidFill>
                <a:latin typeface="MinionPro-Regular" panose="02040503050306020203" pitchFamily="18" charset="0"/>
              </a:rPr>
              <a:t>fact that it is a cancer drug, the experience of others (usually those with cancer) and the tablet being a daily</a:t>
            </a:r>
          </a:p>
          <a:p>
            <a:pPr algn="l"/>
            <a:r>
              <a:rPr lang="en-US" sz="1800" b="0" i="0" u="none" strike="noStrike" baseline="0" dirty="0">
                <a:solidFill>
                  <a:srgbClr val="000000"/>
                </a:solidFill>
                <a:latin typeface="MinionPro-Regular" panose="02040503050306020203" pitchFamily="18" charset="0"/>
              </a:rPr>
              <a:t>reminder of their increased cancer risk; although the latter can presumably also work in reverse, with some</a:t>
            </a:r>
          </a:p>
          <a:p>
            <a:pPr algn="l"/>
            <a:r>
              <a:rPr lang="en-US" sz="1800" b="0" i="0" u="none" strike="noStrike" baseline="0" dirty="0">
                <a:solidFill>
                  <a:srgbClr val="000000"/>
                </a:solidFill>
                <a:latin typeface="MinionPro-Regular" panose="02040503050306020203" pitchFamily="18" charset="0"/>
              </a:rPr>
              <a:t>women reassured by the daily tablet that they are actively reducing their breast cancer risk</a:t>
            </a:r>
            <a:r>
              <a:rPr lang="en-US" sz="1800" b="0" i="0" u="none" strike="noStrike" baseline="0" dirty="0">
                <a:solidFill>
                  <a:srgbClr val="3B6A9E"/>
                </a:solidFill>
                <a:latin typeface="MinionPro-Regular" panose="02040503050306020203" pitchFamily="18" charset="0"/>
              </a:rPr>
              <a:t>218</a:t>
            </a:r>
            <a:r>
              <a:rPr lang="en-US" sz="1800" b="0" i="0" u="none" strike="noStrike" baseline="0" dirty="0">
                <a:solidFill>
                  <a:srgbClr val="000000"/>
                </a:solidFill>
                <a:latin typeface="MinionPro-Regular" panose="02040503050306020203" pitchFamily="18" charset="0"/>
              </a:rPr>
              <a:t>. Importantly, it has</a:t>
            </a:r>
          </a:p>
          <a:p>
            <a:pPr algn="l"/>
            <a:r>
              <a:rPr lang="en-US" sz="1800" b="0" i="0" u="none" strike="noStrike" baseline="0" dirty="0">
                <a:solidFill>
                  <a:srgbClr val="000000"/>
                </a:solidFill>
                <a:latin typeface="MinionPro-Regular" panose="02040503050306020203" pitchFamily="18" charset="0"/>
              </a:rPr>
              <a:t>also been shown that women often confuse tamoxifen with chemotherapy, and this has led to recommendations</a:t>
            </a:r>
          </a:p>
          <a:p>
            <a:pPr algn="l"/>
            <a:r>
              <a:rPr lang="en-US" sz="1800" b="0" i="0" u="none" strike="noStrike" baseline="0" dirty="0">
                <a:solidFill>
                  <a:srgbClr val="000000"/>
                </a:solidFill>
                <a:latin typeface="MinionPro-Regular" panose="02040503050306020203" pitchFamily="18" charset="0"/>
              </a:rPr>
              <a:t>that the word ‘chemoprevention’ should be avoided</a:t>
            </a:r>
            <a:r>
              <a:rPr lang="en-US" sz="1800" b="0" i="0" u="none" strike="noStrike" baseline="0" dirty="0">
                <a:solidFill>
                  <a:srgbClr val="3B6A9E"/>
                </a:solidFill>
                <a:latin typeface="MinionPro-Regular" panose="02040503050306020203" pitchFamily="18" charset="0"/>
              </a:rPr>
              <a:t>218</a:t>
            </a:r>
            <a:r>
              <a:rPr lang="en-US" sz="1800" b="0" i="0" u="none" strike="noStrike" baseline="0" dirty="0">
                <a:solidFill>
                  <a:srgbClr val="000000"/>
                </a:solidFill>
                <a:latin typeface="MinionPro-Regular" panose="02040503050306020203" pitchFamily="18" charset="0"/>
              </a:rPr>
              <a:t>,</a:t>
            </a:r>
            <a:r>
              <a:rPr lang="en-US" sz="1800" b="0" i="0" u="none" strike="noStrike" baseline="0" dirty="0">
                <a:solidFill>
                  <a:srgbClr val="3B6A9E"/>
                </a:solidFill>
                <a:latin typeface="MinionPro-Regular" panose="02040503050306020203" pitchFamily="18" charset="0"/>
              </a:rPr>
              <a:t>221 </a:t>
            </a:r>
            <a:r>
              <a:rPr lang="en-US" sz="1800" b="0" i="0" u="none" strike="noStrike" baseline="0" dirty="0">
                <a:solidFill>
                  <a:srgbClr val="000000"/>
                </a:solidFill>
                <a:latin typeface="MinionPro-Regular" panose="02040503050306020203" pitchFamily="18" charset="0"/>
              </a:rPr>
              <a:t>with ‘risk- reducing medication’ seemingly a more appropriate term.</a:t>
            </a:r>
            <a:endParaRPr lang="en-GB" sz="1200" b="0" i="0" u="none" strike="noStrike" cap="none" baseline="0" dirty="0">
              <a:solidFill>
                <a:schemeClr val="dk1"/>
              </a:solidFill>
              <a:latin typeface="Arial"/>
              <a:ea typeface="Arial"/>
              <a:cs typeface="Arial"/>
              <a:sym typeface="Arial"/>
            </a:endParaRPr>
          </a:p>
        </p:txBody>
      </p:sp>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73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90487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10"/>
          <p:cNvSpPr>
            <a:spLocks noGrp="1"/>
          </p:cNvSpPr>
          <p:nvPr>
            <p:ph type="pic" idx="2"/>
          </p:nvPr>
        </p:nvSpPr>
        <p:spPr>
          <a:xfrm>
            <a:off x="5486400" y="0"/>
            <a:ext cx="3144838" cy="5143500"/>
          </a:xfrm>
          <a:prstGeom prst="rect">
            <a:avLst/>
          </a:prstGeom>
          <a:noFill/>
          <a:ln>
            <a:noFill/>
          </a:ln>
        </p:spPr>
      </p:sp>
      <p:sp>
        <p:nvSpPr>
          <p:cNvPr id="50" name="Google Shape;50;p10"/>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05"/>
        <p:cNvGrpSpPr/>
        <p:nvPr/>
      </p:nvGrpSpPr>
      <p:grpSpPr>
        <a:xfrm>
          <a:off x="0" y="0"/>
          <a:ext cx="0" cy="0"/>
          <a:chOff x="0" y="0"/>
          <a:chExt cx="0" cy="0"/>
        </a:xfrm>
      </p:grpSpPr>
      <p:sp>
        <p:nvSpPr>
          <p:cNvPr id="106" name="Google Shape;106;p19"/>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904875" y="1563688"/>
            <a:ext cx="7726363"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 name="Google Shape;19;p5"/>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294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9"/>
          <p:cNvSpPr txBox="1">
            <a:spLocks noGrp="1"/>
          </p:cNvSpPr>
          <p:nvPr>
            <p:ph type="title"/>
          </p:nvPr>
        </p:nvSpPr>
        <p:spPr>
          <a:xfrm>
            <a:off x="4572000" y="777875"/>
            <a:ext cx="4058920" cy="1793875"/>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572000" y="2571750"/>
            <a:ext cx="4058920" cy="2156508"/>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750"/>
              </a:spcBef>
              <a:spcAft>
                <a:spcPts val="0"/>
              </a:spcAft>
              <a:buSzPts val="162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918F8F"/>
                </a:solidFill>
              </a:defRPr>
            </a:lvl2pPr>
            <a:lvl3pPr marL="1371600" lvl="2" indent="-228600" algn="l">
              <a:lnSpc>
                <a:spcPct val="90000"/>
              </a:lnSpc>
              <a:spcBef>
                <a:spcPts val="375"/>
              </a:spcBef>
              <a:spcAft>
                <a:spcPts val="0"/>
              </a:spcAft>
              <a:buClr>
                <a:srgbClr val="918F8F"/>
              </a:buClr>
              <a:buSzPts val="1215"/>
              <a:buNone/>
              <a:defRPr sz="1350">
                <a:solidFill>
                  <a:srgbClr val="918F8F"/>
                </a:solidFill>
              </a:defRPr>
            </a:lvl3pPr>
            <a:lvl4pPr marL="1828800" lvl="3" indent="-228600" algn="l">
              <a:lnSpc>
                <a:spcPct val="90000"/>
              </a:lnSpc>
              <a:spcBef>
                <a:spcPts val="375"/>
              </a:spcBef>
              <a:spcAft>
                <a:spcPts val="0"/>
              </a:spcAft>
              <a:buClr>
                <a:srgbClr val="918F8F"/>
              </a:buClr>
              <a:buSzPts val="1200"/>
              <a:buNone/>
              <a:defRPr sz="1200">
                <a:solidFill>
                  <a:srgbClr val="918F8F"/>
                </a:solidFill>
              </a:defRPr>
            </a:lvl4pPr>
            <a:lvl5pPr marL="2286000" lvl="4" indent="-228600" algn="l">
              <a:lnSpc>
                <a:spcPct val="90000"/>
              </a:lnSpc>
              <a:spcBef>
                <a:spcPts val="375"/>
              </a:spcBef>
              <a:spcAft>
                <a:spcPts val="0"/>
              </a:spcAft>
              <a:buClr>
                <a:srgbClr val="918F8F"/>
              </a:buClr>
              <a:buSzPts val="1200"/>
              <a:buNone/>
              <a:defRPr sz="1200">
                <a:solidFill>
                  <a:srgbClr val="918F8F"/>
                </a:solidFill>
              </a:defRPr>
            </a:lvl5pPr>
            <a:lvl6pPr marL="2743200" lvl="5" indent="-228600" algn="l">
              <a:lnSpc>
                <a:spcPct val="90000"/>
              </a:lnSpc>
              <a:spcBef>
                <a:spcPts val="375"/>
              </a:spcBef>
              <a:spcAft>
                <a:spcPts val="0"/>
              </a:spcAft>
              <a:buClr>
                <a:srgbClr val="918F8F"/>
              </a:buClr>
              <a:buSzPts val="1200"/>
              <a:buNone/>
              <a:defRPr sz="1200">
                <a:solidFill>
                  <a:srgbClr val="918F8F"/>
                </a:solidFill>
              </a:defRPr>
            </a:lvl6pPr>
            <a:lvl7pPr marL="3200400" lvl="6" indent="-228600" algn="l">
              <a:lnSpc>
                <a:spcPct val="90000"/>
              </a:lnSpc>
              <a:spcBef>
                <a:spcPts val="375"/>
              </a:spcBef>
              <a:spcAft>
                <a:spcPts val="0"/>
              </a:spcAft>
              <a:buClr>
                <a:srgbClr val="918F8F"/>
              </a:buClr>
              <a:buSzPts val="1200"/>
              <a:buNone/>
              <a:defRPr sz="1200">
                <a:solidFill>
                  <a:srgbClr val="918F8F"/>
                </a:solidFill>
              </a:defRPr>
            </a:lvl7pPr>
            <a:lvl8pPr marL="3657600" lvl="7" indent="-228600" algn="l">
              <a:lnSpc>
                <a:spcPct val="90000"/>
              </a:lnSpc>
              <a:spcBef>
                <a:spcPts val="375"/>
              </a:spcBef>
              <a:spcAft>
                <a:spcPts val="0"/>
              </a:spcAft>
              <a:buClr>
                <a:srgbClr val="918F8F"/>
              </a:buClr>
              <a:buSzPts val="1200"/>
              <a:buNone/>
              <a:defRPr sz="1200">
                <a:solidFill>
                  <a:srgbClr val="918F8F"/>
                </a:solidFill>
              </a:defRPr>
            </a:lvl8pPr>
            <a:lvl9pPr marL="4114800" lvl="8" indent="-228600" algn="l">
              <a:lnSpc>
                <a:spcPct val="90000"/>
              </a:lnSpc>
              <a:spcBef>
                <a:spcPts val="375"/>
              </a:spcBef>
              <a:spcAft>
                <a:spcPts val="0"/>
              </a:spcAft>
              <a:buClr>
                <a:srgbClr val="918F8F"/>
              </a:buClr>
              <a:buSzPts val="1200"/>
              <a:buNone/>
              <a:defRPr sz="1200">
                <a:solidFill>
                  <a:srgbClr val="918F8F"/>
                </a:solidFill>
              </a:defRPr>
            </a:lvl9pPr>
          </a:lstStyle>
          <a:p>
            <a:endParaRPr/>
          </a:p>
        </p:txBody>
      </p:sp>
      <p:sp>
        <p:nvSpPr>
          <p:cNvPr id="43" name="Google Shape;43;p9"/>
          <p:cNvSpPr>
            <a:spLocks noGrp="1"/>
          </p:cNvSpPr>
          <p:nvPr>
            <p:ph type="pic" idx="2"/>
          </p:nvPr>
        </p:nvSpPr>
        <p:spPr>
          <a:xfrm>
            <a:off x="904875" y="0"/>
            <a:ext cx="3667125" cy="5143500"/>
          </a:xfrm>
          <a:prstGeom prst="rect">
            <a:avLst/>
          </a:prstGeom>
          <a:noFill/>
          <a:ln>
            <a:noFill/>
          </a:ln>
        </p:spPr>
      </p:sp>
      <p:sp>
        <p:nvSpPr>
          <p:cNvPr id="44" name="Google Shape;44;p9"/>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417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54"/>
        <p:cNvGrpSpPr/>
        <p:nvPr/>
      </p:nvGrpSpPr>
      <p:grpSpPr>
        <a:xfrm>
          <a:off x="0" y="0"/>
          <a:ext cx="0" cy="0"/>
          <a:chOff x="0" y="0"/>
          <a:chExt cx="0" cy="0"/>
        </a:xfrm>
      </p:grpSpPr>
      <p:sp>
        <p:nvSpPr>
          <p:cNvPr id="55" name="Google Shape;55;p11"/>
          <p:cNvSpPr>
            <a:spLocks noGrp="1"/>
          </p:cNvSpPr>
          <p:nvPr>
            <p:ph type="pic" idx="2"/>
          </p:nvPr>
        </p:nvSpPr>
        <p:spPr>
          <a:xfrm>
            <a:off x="904875" y="0"/>
            <a:ext cx="3144838" cy="5143500"/>
          </a:xfrm>
          <a:prstGeom prst="rect">
            <a:avLst/>
          </a:prstGeom>
          <a:noFill/>
          <a:ln>
            <a:noFill/>
          </a:ln>
        </p:spPr>
      </p:sp>
      <p:sp>
        <p:nvSpPr>
          <p:cNvPr id="56" name="Google Shape;56;p11"/>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11"/>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0" name="Google Shape;60;p11"/>
          <p:cNvSpPr txBox="1">
            <a:spLocks noGrp="1"/>
          </p:cNvSpPr>
          <p:nvPr>
            <p:ph type="title"/>
          </p:nvPr>
        </p:nvSpPr>
        <p:spPr>
          <a:xfrm>
            <a:off x="904876" y="131032"/>
            <a:ext cx="3144520"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61"/>
        <p:cNvGrpSpPr/>
        <p:nvPr/>
      </p:nvGrpSpPr>
      <p:grpSpPr>
        <a:xfrm>
          <a:off x="0" y="0"/>
          <a:ext cx="0" cy="0"/>
          <a:chOff x="0" y="0"/>
          <a:chExt cx="0" cy="0"/>
        </a:xfrm>
      </p:grpSpPr>
      <p:sp>
        <p:nvSpPr>
          <p:cNvPr id="62" name="Google Shape;62;p12"/>
          <p:cNvSpPr>
            <a:spLocks noGrp="1"/>
          </p:cNvSpPr>
          <p:nvPr>
            <p:ph type="pic" idx="2"/>
          </p:nvPr>
        </p:nvSpPr>
        <p:spPr>
          <a:xfrm>
            <a:off x="904875" y="0"/>
            <a:ext cx="3144838" cy="5143500"/>
          </a:xfrm>
          <a:prstGeom prst="rect">
            <a:avLst/>
          </a:prstGeom>
          <a:noFill/>
          <a:ln>
            <a:noFill/>
          </a:ln>
        </p:spPr>
      </p:sp>
      <p:sp>
        <p:nvSpPr>
          <p:cNvPr id="63" name="Google Shape;63;p12"/>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67" name="Google Shape;67;p12"/>
          <p:cNvSpPr txBox="1">
            <a:spLocks noGrp="1"/>
          </p:cNvSpPr>
          <p:nvPr>
            <p:ph type="title"/>
          </p:nvPr>
        </p:nvSpPr>
        <p:spPr>
          <a:xfrm>
            <a:off x="4049395" y="131032"/>
            <a:ext cx="3144520"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68"/>
        <p:cNvGrpSpPr/>
        <p:nvPr/>
      </p:nvGrpSpPr>
      <p:grpSpPr>
        <a:xfrm>
          <a:off x="0" y="0"/>
          <a:ext cx="0" cy="0"/>
          <a:chOff x="0" y="0"/>
          <a:chExt cx="0" cy="0"/>
        </a:xfrm>
      </p:grpSpPr>
      <p:sp>
        <p:nvSpPr>
          <p:cNvPr id="69" name="Google Shape;69;p13"/>
          <p:cNvSpPr>
            <a:spLocks noGrp="1"/>
          </p:cNvSpPr>
          <p:nvPr>
            <p:ph type="pic" idx="2"/>
          </p:nvPr>
        </p:nvSpPr>
        <p:spPr>
          <a:xfrm>
            <a:off x="904875" y="1563688"/>
            <a:ext cx="3144838" cy="3579812"/>
          </a:xfrm>
          <a:prstGeom prst="rect">
            <a:avLst/>
          </a:prstGeom>
          <a:noFill/>
          <a:ln>
            <a:noFill/>
          </a:ln>
        </p:spPr>
      </p:sp>
      <p:sp>
        <p:nvSpPr>
          <p:cNvPr id="70" name="Google Shape;70;p13"/>
          <p:cNvSpPr txBox="1">
            <a:spLocks noGrp="1"/>
          </p:cNvSpPr>
          <p:nvPr>
            <p:ph type="body" idx="1"/>
          </p:nvPr>
        </p:nvSpPr>
        <p:spPr>
          <a:xfrm>
            <a:off x="4049395" y="1563688"/>
            <a:ext cx="4581525" cy="3386772"/>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904875"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4"/>
          <p:cNvSpPr txBox="1">
            <a:spLocks noGrp="1"/>
          </p:cNvSpPr>
          <p:nvPr>
            <p:ph type="body" idx="2"/>
          </p:nvPr>
        </p:nvSpPr>
        <p:spPr>
          <a:xfrm>
            <a:off x="4959772" y="1563688"/>
            <a:ext cx="3671466" cy="3263504"/>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4"/>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5"/>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5"/>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5"/>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re seul">
  <p:cSld name="1_Titre seul">
    <p:spTree>
      <p:nvGrpSpPr>
        <p:cNvPr id="1" name="Shape 87"/>
        <p:cNvGrpSpPr/>
        <p:nvPr/>
      </p:nvGrpSpPr>
      <p:grpSpPr>
        <a:xfrm>
          <a:off x="0" y="0"/>
          <a:ext cx="0" cy="0"/>
          <a:chOff x="0" y="0"/>
          <a:chExt cx="0" cy="0"/>
        </a:xfrm>
      </p:grpSpPr>
      <p:sp>
        <p:nvSpPr>
          <p:cNvPr id="88" name="Google Shape;88;p16"/>
          <p:cNvSpPr>
            <a:spLocks noGrp="1"/>
          </p:cNvSpPr>
          <p:nvPr>
            <p:ph type="pic" idx="2"/>
          </p:nvPr>
        </p:nvSpPr>
        <p:spPr>
          <a:xfrm>
            <a:off x="904875" y="0"/>
            <a:ext cx="8239125" cy="5143500"/>
          </a:xfrm>
          <a:prstGeom prst="rect">
            <a:avLst/>
          </a:prstGeom>
          <a:noFill/>
          <a:ln>
            <a:noFill/>
          </a:ln>
        </p:spPr>
      </p:sp>
      <p:sp>
        <p:nvSpPr>
          <p:cNvPr id="89" name="Google Shape;89;p16"/>
          <p:cNvSpPr txBox="1">
            <a:spLocks noGrp="1"/>
          </p:cNvSpPr>
          <p:nvPr>
            <p:ph type="title"/>
          </p:nvPr>
        </p:nvSpPr>
        <p:spPr>
          <a:xfrm>
            <a:off x="6405563" y="2571750"/>
            <a:ext cx="2738437" cy="2111375"/>
          </a:xfrm>
          <a:prstGeom prst="rect">
            <a:avLst/>
          </a:prstGeom>
          <a:solidFill>
            <a:schemeClr val="accent2"/>
          </a:solid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3"/>
        <p:cNvGrpSpPr/>
        <p:nvPr/>
      </p:nvGrpSpPr>
      <p:grpSpPr>
        <a:xfrm>
          <a:off x="0" y="0"/>
          <a:ext cx="0" cy="0"/>
          <a:chOff x="0" y="0"/>
          <a:chExt cx="0" cy="0"/>
        </a:xfrm>
      </p:grpSpPr>
      <p:sp>
        <p:nvSpPr>
          <p:cNvPr id="94" name="Google Shape;94;p17"/>
          <p:cNvSpPr>
            <a:spLocks noGrp="1"/>
          </p:cNvSpPr>
          <p:nvPr>
            <p:ph type="pic" idx="2"/>
          </p:nvPr>
        </p:nvSpPr>
        <p:spPr>
          <a:xfrm>
            <a:off x="904875" y="0"/>
            <a:ext cx="7726363" cy="5143500"/>
          </a:xfrm>
          <a:prstGeom prst="rect">
            <a:avLst/>
          </a:prstGeom>
          <a:noFill/>
          <a:ln>
            <a:noFill/>
          </a:ln>
        </p:spPr>
      </p:sp>
      <p:sp>
        <p:nvSpPr>
          <p:cNvPr id="95" name="Google Shape;95;p17"/>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7"/>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98"/>
        <p:cNvGrpSpPr/>
        <p:nvPr/>
      </p:nvGrpSpPr>
      <p:grpSpPr>
        <a:xfrm>
          <a:off x="0" y="0"/>
          <a:ext cx="0" cy="0"/>
          <a:chOff x="0" y="0"/>
          <a:chExt cx="0" cy="0"/>
        </a:xfrm>
      </p:grpSpPr>
      <p:sp>
        <p:nvSpPr>
          <p:cNvPr id="99" name="Google Shape;99;p18"/>
          <p:cNvSpPr>
            <a:spLocks noGrp="1"/>
          </p:cNvSpPr>
          <p:nvPr>
            <p:ph type="pic" idx="2"/>
          </p:nvPr>
        </p:nvSpPr>
        <p:spPr>
          <a:xfrm>
            <a:off x="904875" y="3114674"/>
            <a:ext cx="8239125" cy="2028825"/>
          </a:xfrm>
          <a:prstGeom prst="rect">
            <a:avLst/>
          </a:prstGeom>
          <a:noFill/>
          <a:ln>
            <a:noFill/>
          </a:ln>
        </p:spPr>
      </p:sp>
      <p:sp>
        <p:nvSpPr>
          <p:cNvPr id="100" name="Google Shape;100;p18"/>
          <p:cNvSpPr txBox="1">
            <a:spLocks noGrp="1"/>
          </p:cNvSpPr>
          <p:nvPr>
            <p:ph type="body" idx="1"/>
          </p:nvPr>
        </p:nvSpPr>
        <p:spPr>
          <a:xfrm>
            <a:off x="904875" y="1563688"/>
            <a:ext cx="7646988" cy="1436687"/>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750"/>
              </a:spcBef>
              <a:spcAft>
                <a:spcPts val="0"/>
              </a:spcAft>
              <a:buSzPts val="1620"/>
              <a:buChar char="▪"/>
              <a:defRPr/>
            </a:lvl1pPr>
            <a:lvl2pPr marL="914400" lvl="1" indent="-342900" algn="l">
              <a:lnSpc>
                <a:spcPct val="90000"/>
              </a:lnSpc>
              <a:spcBef>
                <a:spcPts val="375"/>
              </a:spcBef>
              <a:spcAft>
                <a:spcPts val="0"/>
              </a:spcAft>
              <a:buSzPts val="1800"/>
              <a:buChar char="•"/>
              <a:defRPr/>
            </a:lvl2pPr>
            <a:lvl3pPr marL="1371600" lvl="2" indent="-331469" algn="l">
              <a:lnSpc>
                <a:spcPct val="90000"/>
              </a:lnSpc>
              <a:spcBef>
                <a:spcPts val="375"/>
              </a:spcBef>
              <a:spcAft>
                <a:spcPts val="0"/>
              </a:spcAft>
              <a:buClr>
                <a:schemeClr val="dk1"/>
              </a:buClr>
              <a:buSzPts val="1620"/>
              <a:buChar char="▪"/>
              <a:defRPr/>
            </a:lvl3pPr>
            <a:lvl4pPr marL="1828800" lvl="3" indent="-314325" algn="l">
              <a:lnSpc>
                <a:spcPct val="90000"/>
              </a:lnSpc>
              <a:spcBef>
                <a:spcPts val="375"/>
              </a:spcBef>
              <a:spcAft>
                <a:spcPts val="0"/>
              </a:spcAft>
              <a:buClr>
                <a:schemeClr val="dk1"/>
              </a:buClr>
              <a:buSzPts val="1350"/>
              <a:buChar char="•"/>
              <a:defRPr>
                <a:latin typeface="Arial"/>
                <a:ea typeface="Arial"/>
                <a:cs typeface="Arial"/>
                <a:sym typeface="Arial"/>
              </a:defRPr>
            </a:lvl4pPr>
            <a:lvl5pPr marL="2286000" lvl="4" indent="-314325" algn="l">
              <a:lnSpc>
                <a:spcPct val="90000"/>
              </a:lnSpc>
              <a:spcBef>
                <a:spcPts val="375"/>
              </a:spcBef>
              <a:spcAft>
                <a:spcPts val="0"/>
              </a:spcAft>
              <a:buClr>
                <a:schemeClr val="dk1"/>
              </a:buClr>
              <a:buSzPts val="1350"/>
              <a:buChar char="•"/>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18"/>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8"/>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04" name="Google Shape;104;p18"/>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904875" y="131032"/>
            <a:ext cx="3667125" cy="1072753"/>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3200"/>
              <a:buFont typeface="Libre Franklin"/>
              <a:buNone/>
              <a:defRPr sz="3200"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904875" y="1563688"/>
            <a:ext cx="7726363" cy="3386772"/>
          </a:xfrm>
          <a:prstGeom prst="rect">
            <a:avLst/>
          </a:prstGeom>
          <a:noFill/>
          <a:ln>
            <a:noFill/>
          </a:ln>
        </p:spPr>
        <p:txBody>
          <a:bodyPr spcFirstLastPara="1" wrap="square" lIns="180000" tIns="45700" rIns="91425" bIns="45700" anchor="t" anchorCtr="0">
            <a:normAutofit/>
          </a:bodyPr>
          <a:lstStyle>
            <a:lvl1pPr marL="457200" marR="0" lvl="0" indent="-331470" algn="l" rtl="0">
              <a:lnSpc>
                <a:spcPct val="90000"/>
              </a:lnSpc>
              <a:spcBef>
                <a:spcPts val="750"/>
              </a:spcBef>
              <a:spcAft>
                <a:spcPts val="0"/>
              </a:spcAft>
              <a:buClr>
                <a:schemeClr val="accent1"/>
              </a:buClr>
              <a:buSzPts val="1620"/>
              <a:buFont typeface="Noto Sans Symbols"/>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375"/>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4325" algn="l" rtl="0">
              <a:lnSpc>
                <a:spcPct val="90000"/>
              </a:lnSpc>
              <a:spcBef>
                <a:spcPts val="375"/>
              </a:spcBef>
              <a:spcAft>
                <a:spcPts val="0"/>
              </a:spcAft>
              <a:buClr>
                <a:schemeClr val="dk1"/>
              </a:buClr>
              <a:buSzPts val="1350"/>
              <a:buFont typeface="Noto Sans Symbols"/>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rot="-5400000">
            <a:off x="-1221413" y="2778452"/>
            <a:ext cx="3341052" cy="91152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rot="-5400000">
            <a:off x="7115989" y="1874064"/>
            <a:ext cx="3543260" cy="512762"/>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pic>
        <p:nvPicPr>
          <p:cNvPr id="15" name="Google Shape;15;p4"/>
          <p:cNvPicPr preferRelativeResize="0"/>
          <p:nvPr/>
        </p:nvPicPr>
        <p:blipFill rotWithShape="1">
          <a:blip r:embed="rId14">
            <a:alphaModFix/>
          </a:blip>
          <a:srcRect/>
          <a:stretch/>
        </p:blipFill>
        <p:spPr>
          <a:xfrm>
            <a:off x="130273" y="132334"/>
            <a:ext cx="653952" cy="283022"/>
          </a:xfrm>
          <a:prstGeom prst="rect">
            <a:avLst/>
          </a:prstGeom>
          <a:noFill/>
          <a:ln>
            <a:noFill/>
          </a:ln>
        </p:spPr>
      </p:pic>
      <p:sp>
        <p:nvSpPr>
          <p:cNvPr id="16" name="Google Shape;16;p4"/>
          <p:cNvSpPr/>
          <p:nvPr/>
        </p:nvSpPr>
        <p:spPr>
          <a:xfrm rot="-5400000">
            <a:off x="430003" y="4897709"/>
            <a:ext cx="45719" cy="597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4" r:id="rId11"/>
    <p:sldLayoutId id="214748366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FD77-005B-5245-9BB3-FCCAB06D8A62}"/>
              </a:ext>
            </a:extLst>
          </p:cNvPr>
          <p:cNvSpPr>
            <a:spLocks noGrp="1"/>
          </p:cNvSpPr>
          <p:nvPr>
            <p:ph type="title"/>
          </p:nvPr>
        </p:nvSpPr>
        <p:spPr>
          <a:xfrm>
            <a:off x="4571999" y="1054895"/>
            <a:ext cx="4572001" cy="1345406"/>
          </a:xfrm>
        </p:spPr>
        <p:txBody>
          <a:bodyPr>
            <a:normAutofit/>
          </a:bodyPr>
          <a:lstStyle/>
          <a:p>
            <a:r>
              <a:rPr lang="en-US" sz="2400" dirty="0"/>
              <a:t>Breast Cancer</a:t>
            </a:r>
            <a:br>
              <a:rPr lang="en-US" sz="2400" dirty="0"/>
            </a:br>
            <a:r>
              <a:rPr lang="en-US" sz="2400" dirty="0"/>
              <a:t>Tumor Board</a:t>
            </a:r>
            <a:br>
              <a:rPr lang="en-US" sz="2400" dirty="0"/>
            </a:br>
            <a:r>
              <a:rPr lang="en-US" sz="2400" dirty="0"/>
              <a:t>Preventive Surgery</a:t>
            </a:r>
          </a:p>
        </p:txBody>
      </p:sp>
      <p:sp>
        <p:nvSpPr>
          <p:cNvPr id="3" name="Text Placeholder 2">
            <a:extLst>
              <a:ext uri="{FF2B5EF4-FFF2-40B4-BE49-F238E27FC236}">
                <a16:creationId xmlns:a16="http://schemas.microsoft.com/office/drawing/2014/main" id="{B15E94E8-DBB2-7743-8160-F29C0B9A7F2B}"/>
              </a:ext>
            </a:extLst>
          </p:cNvPr>
          <p:cNvSpPr>
            <a:spLocks noGrp="1"/>
          </p:cNvSpPr>
          <p:nvPr>
            <p:ph type="body" idx="1"/>
          </p:nvPr>
        </p:nvSpPr>
        <p:spPr>
          <a:xfrm>
            <a:off x="4571999" y="4088604"/>
            <a:ext cx="4572001" cy="864395"/>
          </a:xfrm>
        </p:spPr>
        <p:txBody>
          <a:bodyPr>
            <a:normAutofit lnSpcReduction="10000"/>
          </a:bodyPr>
          <a:lstStyle/>
          <a:p>
            <a:r>
              <a:rPr lang="en-US" sz="1200" dirty="0">
                <a:solidFill>
                  <a:schemeClr val="bg1"/>
                </a:solidFill>
              </a:rPr>
              <a:t>BIO-698</a:t>
            </a:r>
          </a:p>
          <a:p>
            <a:r>
              <a:rPr lang="en-US" sz="1200" dirty="0">
                <a:solidFill>
                  <a:schemeClr val="bg1"/>
                </a:solidFill>
              </a:rPr>
              <a:t>Nikita </a:t>
            </a:r>
            <a:r>
              <a:rPr lang="en-US" sz="1200" dirty="0" err="1">
                <a:solidFill>
                  <a:schemeClr val="bg1"/>
                </a:solidFill>
              </a:rPr>
              <a:t>Norkin</a:t>
            </a:r>
            <a:endParaRPr lang="en-US" sz="1200" dirty="0">
              <a:solidFill>
                <a:schemeClr val="bg1"/>
              </a:solidFill>
            </a:endParaRPr>
          </a:p>
          <a:p>
            <a:r>
              <a:rPr lang="en-US" sz="1200" dirty="0">
                <a:solidFill>
                  <a:schemeClr val="bg1"/>
                </a:solidFill>
              </a:rPr>
              <a:t>09</a:t>
            </a:r>
            <a:r>
              <a:rPr lang="en-CH" sz="1200" dirty="0">
                <a:solidFill>
                  <a:schemeClr val="bg1"/>
                </a:solidFill>
              </a:rPr>
              <a:t>.</a:t>
            </a:r>
            <a:r>
              <a:rPr lang="en-US" sz="1200" dirty="0">
                <a:solidFill>
                  <a:schemeClr val="bg1"/>
                </a:solidFill>
              </a:rPr>
              <a:t>11</a:t>
            </a:r>
            <a:r>
              <a:rPr lang="en-CH" sz="1200" dirty="0">
                <a:solidFill>
                  <a:schemeClr val="bg1"/>
                </a:solidFill>
              </a:rPr>
              <a:t>.2023</a:t>
            </a:r>
          </a:p>
        </p:txBody>
      </p:sp>
      <p:pic>
        <p:nvPicPr>
          <p:cNvPr id="4" name="Picture 6">
            <a:extLst>
              <a:ext uri="{FF2B5EF4-FFF2-40B4-BE49-F238E27FC236}">
                <a16:creationId xmlns:a16="http://schemas.microsoft.com/office/drawing/2014/main" id="{AC1B2873-89ED-027D-6525-86569DC31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4" y="28575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6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10</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The Angelina Effect</a:t>
            </a:r>
          </a:p>
        </p:txBody>
      </p:sp>
      <p:pic>
        <p:nvPicPr>
          <p:cNvPr id="1030" name="Picture 6">
            <a:extLst>
              <a:ext uri="{FF2B5EF4-FFF2-40B4-BE49-F238E27FC236}">
                <a16:creationId xmlns:a16="http://schemas.microsoft.com/office/drawing/2014/main" id="{B83861C5-CA94-7C21-9B8B-34B04F232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14" y="470517"/>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0CFB68-4D11-F82D-EC5D-EEE616AD93B1}"/>
              </a:ext>
            </a:extLst>
          </p:cNvPr>
          <p:cNvPicPr>
            <a:picLocks noChangeAspect="1"/>
          </p:cNvPicPr>
          <p:nvPr/>
        </p:nvPicPr>
        <p:blipFill>
          <a:blip r:embed="rId4"/>
          <a:stretch>
            <a:fillRect/>
          </a:stretch>
        </p:blipFill>
        <p:spPr>
          <a:xfrm>
            <a:off x="4200314" y="1122009"/>
            <a:ext cx="4699234" cy="3550974"/>
          </a:xfrm>
          <a:prstGeom prst="rect">
            <a:avLst/>
          </a:prstGeom>
        </p:spPr>
      </p:pic>
      <p:sp>
        <p:nvSpPr>
          <p:cNvPr id="10" name="TextBox 9">
            <a:extLst>
              <a:ext uri="{FF2B5EF4-FFF2-40B4-BE49-F238E27FC236}">
                <a16:creationId xmlns:a16="http://schemas.microsoft.com/office/drawing/2014/main" id="{D1ADD535-5FF9-EE05-BF44-C9469F66FA14}"/>
              </a:ext>
            </a:extLst>
          </p:cNvPr>
          <p:cNvSpPr txBox="1"/>
          <p:nvPr/>
        </p:nvSpPr>
        <p:spPr>
          <a:xfrm>
            <a:off x="4541838" y="4719250"/>
            <a:ext cx="4577080" cy="276999"/>
          </a:xfrm>
          <a:prstGeom prst="rect">
            <a:avLst/>
          </a:prstGeom>
          <a:noFill/>
        </p:spPr>
        <p:txBody>
          <a:bodyPr wrap="square">
            <a:spAutoFit/>
          </a:bodyPr>
          <a:lstStyle/>
          <a:p>
            <a:pPr algn="ctr"/>
            <a:r>
              <a:rPr lang="en-US" sz="600" b="0" i="0" dirty="0">
                <a:solidFill>
                  <a:srgbClr val="212121"/>
                </a:solidFill>
                <a:effectLst/>
                <a:latin typeface="BlinkMacSystemFont"/>
              </a:rPr>
              <a:t>Basu, Narendra Nath et al. “The Angelina Jolie effect: Contralateral risk-reducing mastectomy trends in patients at increased risk of breast cancer.” </a:t>
            </a:r>
            <a:r>
              <a:rPr lang="en-US" sz="600" b="0" i="1" dirty="0">
                <a:solidFill>
                  <a:srgbClr val="212121"/>
                </a:solidFill>
                <a:effectLst/>
                <a:latin typeface="BlinkMacSystemFont"/>
              </a:rPr>
              <a:t>Scientific reports</a:t>
            </a:r>
            <a:r>
              <a:rPr lang="en-US" sz="600" b="0" i="0" dirty="0">
                <a:solidFill>
                  <a:srgbClr val="212121"/>
                </a:solidFill>
                <a:effectLst/>
                <a:latin typeface="BlinkMacSystemFont"/>
              </a:rPr>
              <a:t> vol. 11,1 2847. 2 Feb. 2021, doi:10.1038/s41598-021-82654-x</a:t>
            </a:r>
            <a:endParaRPr lang="ru-RU" sz="600" dirty="0"/>
          </a:p>
        </p:txBody>
      </p:sp>
    </p:spTree>
    <p:extLst>
      <p:ext uri="{BB962C8B-B14F-4D97-AF65-F5344CB8AC3E}">
        <p14:creationId xmlns:p14="http://schemas.microsoft.com/office/powerpoint/2010/main" val="420626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11</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Breast Reconstruction</a:t>
            </a:r>
          </a:p>
        </p:txBody>
      </p:sp>
      <p:sp>
        <p:nvSpPr>
          <p:cNvPr id="4" name="TextBox 3">
            <a:extLst>
              <a:ext uri="{FF2B5EF4-FFF2-40B4-BE49-F238E27FC236}">
                <a16:creationId xmlns:a16="http://schemas.microsoft.com/office/drawing/2014/main" id="{8360899F-D376-5C59-7CA8-C0A4C4C52F23}"/>
              </a:ext>
            </a:extLst>
          </p:cNvPr>
          <p:cNvSpPr txBox="1"/>
          <p:nvPr/>
        </p:nvSpPr>
        <p:spPr>
          <a:xfrm>
            <a:off x="1572867" y="4498299"/>
            <a:ext cx="6471497" cy="184666"/>
          </a:xfrm>
          <a:prstGeom prst="rect">
            <a:avLst/>
          </a:prstGeom>
          <a:noFill/>
        </p:spPr>
        <p:txBody>
          <a:bodyPr wrap="square">
            <a:spAutoFit/>
          </a:bodyPr>
          <a:lstStyle/>
          <a:p>
            <a:pPr algn="ctr"/>
            <a:r>
              <a:rPr lang="en-CH" sz="600" dirty="0"/>
              <a:t>https://www.cancer.gov/types/breast/reconstruction-fact-sheet#:~:text=Breasts%20can%20be%20rebuilt%20using,used%20to%20rebuild%20the%20breast.</a:t>
            </a:r>
          </a:p>
        </p:txBody>
      </p:sp>
      <p:sp>
        <p:nvSpPr>
          <p:cNvPr id="8" name="TextBox 7">
            <a:extLst>
              <a:ext uri="{FF2B5EF4-FFF2-40B4-BE49-F238E27FC236}">
                <a16:creationId xmlns:a16="http://schemas.microsoft.com/office/drawing/2014/main" id="{F30AE032-FD6B-6EA3-A5C2-8A5917EBCD12}"/>
              </a:ext>
            </a:extLst>
          </p:cNvPr>
          <p:cNvSpPr txBox="1"/>
          <p:nvPr/>
        </p:nvSpPr>
        <p:spPr>
          <a:xfrm>
            <a:off x="2427633" y="4699170"/>
            <a:ext cx="4576968" cy="276999"/>
          </a:xfrm>
          <a:prstGeom prst="rect">
            <a:avLst/>
          </a:prstGeom>
          <a:noFill/>
        </p:spPr>
        <p:txBody>
          <a:bodyPr wrap="square">
            <a:spAutoFit/>
          </a:bodyPr>
          <a:lstStyle/>
          <a:p>
            <a:r>
              <a:rPr lang="en-GB" sz="600" b="0" i="0" u="none" strike="noStrike" dirty="0" err="1">
                <a:solidFill>
                  <a:srgbClr val="212121"/>
                </a:solidFill>
                <a:effectLst/>
                <a:latin typeface="Roboto" panose="02000000000000000000" pitchFamily="2" charset="0"/>
              </a:rPr>
              <a:t>Malekpour</a:t>
            </a:r>
            <a:r>
              <a:rPr lang="en-GB" sz="600" b="0" i="0" u="none" strike="noStrike" dirty="0">
                <a:solidFill>
                  <a:srgbClr val="212121"/>
                </a:solidFill>
                <a:effectLst/>
                <a:latin typeface="Roboto" panose="02000000000000000000" pitchFamily="2" charset="0"/>
              </a:rPr>
              <a:t> M, </a:t>
            </a:r>
            <a:r>
              <a:rPr lang="en-GB" sz="600" b="0" i="0" u="none" strike="noStrike" dirty="0" err="1">
                <a:solidFill>
                  <a:srgbClr val="212121"/>
                </a:solidFill>
                <a:effectLst/>
                <a:latin typeface="Roboto" panose="02000000000000000000" pitchFamily="2" charset="0"/>
              </a:rPr>
              <a:t>Malekpour</a:t>
            </a:r>
            <a:r>
              <a:rPr lang="en-GB" sz="600" b="0" i="0" u="none" strike="noStrike" dirty="0">
                <a:solidFill>
                  <a:srgbClr val="212121"/>
                </a:solidFill>
                <a:effectLst/>
                <a:latin typeface="Roboto" panose="02000000000000000000" pitchFamily="2" charset="0"/>
              </a:rPr>
              <a:t> F, Wang HT. Breast reconstruction: Review of current autologous and implant-based techniques and long-term oncologic outcome. </a:t>
            </a:r>
            <a:r>
              <a:rPr lang="en-GB" sz="600" b="0" i="1" u="none" strike="noStrike" dirty="0">
                <a:solidFill>
                  <a:srgbClr val="212121"/>
                </a:solidFill>
                <a:effectLst/>
                <a:latin typeface="Roboto" panose="02000000000000000000" pitchFamily="2" charset="0"/>
              </a:rPr>
              <a:t>World J Clin Cases</a:t>
            </a:r>
            <a:r>
              <a:rPr lang="en-GB" sz="600" b="0" i="0" u="none" strike="noStrike" dirty="0">
                <a:solidFill>
                  <a:srgbClr val="212121"/>
                </a:solidFill>
                <a:effectLst/>
                <a:latin typeface="Roboto" panose="02000000000000000000" pitchFamily="2" charset="0"/>
              </a:rPr>
              <a:t>. 2023;11(10):2201-2212. doi:10.12998/wjcc.v11.i10.2201</a:t>
            </a:r>
            <a:endParaRPr lang="en-CH" sz="600" dirty="0"/>
          </a:p>
        </p:txBody>
      </p:sp>
      <p:sp>
        <p:nvSpPr>
          <p:cNvPr id="9" name="TextBox 8">
            <a:extLst>
              <a:ext uri="{FF2B5EF4-FFF2-40B4-BE49-F238E27FC236}">
                <a16:creationId xmlns:a16="http://schemas.microsoft.com/office/drawing/2014/main" id="{C5A94A8F-39ED-B6E4-6573-B57F669E5D43}"/>
              </a:ext>
            </a:extLst>
          </p:cNvPr>
          <p:cNvSpPr txBox="1"/>
          <p:nvPr/>
        </p:nvSpPr>
        <p:spPr>
          <a:xfrm>
            <a:off x="666395" y="645201"/>
            <a:ext cx="3522476" cy="3785652"/>
          </a:xfrm>
          <a:prstGeom prst="rect">
            <a:avLst/>
          </a:prstGeom>
          <a:noFill/>
        </p:spPr>
        <p:txBody>
          <a:bodyPr wrap="square" rtlCol="0">
            <a:spAutoFit/>
          </a:bodyPr>
          <a:lstStyle/>
          <a:p>
            <a:r>
              <a:rPr lang="en-US" sz="1600" b="1" dirty="0">
                <a:latin typeface="+mj-lt"/>
              </a:rPr>
              <a:t>A</a:t>
            </a:r>
            <a:r>
              <a:rPr lang="en-US" sz="1600" b="1" u="none" strike="noStrike" baseline="0" dirty="0">
                <a:latin typeface="+mj-lt"/>
              </a:rPr>
              <a:t>utologous</a:t>
            </a:r>
            <a:r>
              <a:rPr lang="en-US" sz="1600" u="none" strike="noStrike" baseline="0" dirty="0">
                <a:latin typeface="+mj-lt"/>
              </a:rPr>
              <a:t> – </a:t>
            </a:r>
            <a:r>
              <a:rPr lang="en-US" sz="1600" dirty="0">
                <a:latin typeface="+mj-lt"/>
              </a:rPr>
              <a:t>tissue </a:t>
            </a:r>
            <a:r>
              <a:rPr lang="en-US" sz="1600" u="none" strike="noStrike" baseline="0" dirty="0">
                <a:latin typeface="+mj-lt"/>
              </a:rPr>
              <a:t>flaps</a:t>
            </a:r>
          </a:p>
          <a:p>
            <a:endParaRPr lang="en-US" sz="1600" u="none" strike="noStrike" baseline="0" dirty="0">
              <a:latin typeface="+mj-lt"/>
            </a:endParaRPr>
          </a:p>
          <a:p>
            <a:endParaRPr lang="en-US" sz="1600" dirty="0">
              <a:latin typeface="+mj-lt"/>
            </a:endParaRPr>
          </a:p>
          <a:p>
            <a:r>
              <a:rPr lang="en-US" sz="1600" u="none" strike="noStrike" baseline="0" dirty="0">
                <a:latin typeface="+mj-lt"/>
              </a:rPr>
              <a:t>- Longer surgical procedure </a:t>
            </a:r>
          </a:p>
          <a:p>
            <a:r>
              <a:rPr lang="en-US" sz="1600" u="none" strike="noStrike" baseline="0" dirty="0">
                <a:latin typeface="+mj-lt"/>
              </a:rPr>
              <a:t>- Longer recovery period</a:t>
            </a:r>
          </a:p>
          <a:p>
            <a:r>
              <a:rPr lang="en-US" sz="1600" u="none" strike="noStrike" baseline="0" dirty="0">
                <a:latin typeface="+mj-lt"/>
              </a:rPr>
              <a:t>- Lifetime solution</a:t>
            </a:r>
          </a:p>
          <a:p>
            <a:endParaRPr lang="en-US" sz="1600" dirty="0">
              <a:latin typeface="+mj-lt"/>
            </a:endParaRPr>
          </a:p>
          <a:p>
            <a:endParaRPr lang="en-US" sz="1600" dirty="0">
              <a:latin typeface="+mj-lt"/>
            </a:endParaRPr>
          </a:p>
          <a:p>
            <a:r>
              <a:rPr lang="en-US" sz="1600" u="none" strike="noStrike" baseline="0" dirty="0">
                <a:latin typeface="+mj-lt"/>
              </a:rPr>
              <a:t>Possible complications:</a:t>
            </a:r>
          </a:p>
          <a:p>
            <a:r>
              <a:rPr lang="en-US" sz="1600" u="none" strike="noStrike" baseline="0" dirty="0">
                <a:latin typeface="+mj-lt"/>
              </a:rPr>
              <a:t>- Necrosis of the transferred tissue</a:t>
            </a:r>
          </a:p>
          <a:p>
            <a:r>
              <a:rPr lang="en-US" sz="1600" dirty="0">
                <a:latin typeface="+mj-lt"/>
              </a:rPr>
              <a:t>- Formation of blood clots</a:t>
            </a:r>
          </a:p>
          <a:p>
            <a:r>
              <a:rPr lang="en-US" sz="1600" u="none" strike="noStrike" baseline="0" dirty="0">
                <a:latin typeface="+mj-lt"/>
              </a:rPr>
              <a:t>- </a:t>
            </a:r>
            <a:r>
              <a:rPr lang="en-US" sz="1600" dirty="0">
                <a:latin typeface="+mj-lt"/>
              </a:rPr>
              <a:t>Adverse effects at the donor site</a:t>
            </a:r>
          </a:p>
          <a:p>
            <a:endParaRPr lang="en-US" sz="1600" u="none" strike="noStrike" baseline="0" dirty="0">
              <a:latin typeface="+mj-lt"/>
            </a:endParaRPr>
          </a:p>
          <a:p>
            <a:endParaRPr lang="en-US" sz="1600" b="1" dirty="0">
              <a:latin typeface="+mj-lt"/>
            </a:endParaRPr>
          </a:p>
          <a:p>
            <a:endParaRPr lang="en-US" sz="1600" dirty="0">
              <a:latin typeface="+mj-lt"/>
            </a:endParaRPr>
          </a:p>
        </p:txBody>
      </p:sp>
      <p:sp>
        <p:nvSpPr>
          <p:cNvPr id="12" name="TextBox 11">
            <a:extLst>
              <a:ext uri="{FF2B5EF4-FFF2-40B4-BE49-F238E27FC236}">
                <a16:creationId xmlns:a16="http://schemas.microsoft.com/office/drawing/2014/main" id="{950E478B-07B1-AE8E-E123-DEE3E70A3497}"/>
              </a:ext>
            </a:extLst>
          </p:cNvPr>
          <p:cNvSpPr txBox="1"/>
          <p:nvPr/>
        </p:nvSpPr>
        <p:spPr>
          <a:xfrm>
            <a:off x="4311739" y="645201"/>
            <a:ext cx="4752747" cy="2800767"/>
          </a:xfrm>
          <a:prstGeom prst="rect">
            <a:avLst/>
          </a:prstGeom>
          <a:noFill/>
        </p:spPr>
        <p:txBody>
          <a:bodyPr wrap="square">
            <a:spAutoFit/>
          </a:bodyPr>
          <a:lstStyle/>
          <a:p>
            <a:r>
              <a:rPr lang="en-US" sz="1600" b="1" u="none" strike="noStrike" baseline="0" dirty="0">
                <a:latin typeface="+mj-lt"/>
              </a:rPr>
              <a:t>Implant-based </a:t>
            </a:r>
            <a:r>
              <a:rPr lang="en-US" sz="1600" u="none" strike="noStrike" baseline="0" dirty="0">
                <a:latin typeface="+mj-lt"/>
              </a:rPr>
              <a:t>– artificial materials </a:t>
            </a:r>
            <a:br>
              <a:rPr lang="en-US" sz="1600" u="none" strike="noStrike" baseline="0" dirty="0">
                <a:latin typeface="+mj-lt"/>
              </a:rPr>
            </a:br>
            <a:r>
              <a:rPr lang="en-US" sz="1600" u="none" strike="noStrike" baseline="0" dirty="0">
                <a:latin typeface="+mj-lt"/>
              </a:rPr>
              <a:t>(silicone, saline)</a:t>
            </a:r>
          </a:p>
          <a:p>
            <a:endParaRPr lang="en-US" sz="1600" dirty="0">
              <a:latin typeface="+mj-lt"/>
            </a:endParaRPr>
          </a:p>
          <a:p>
            <a:r>
              <a:rPr lang="en-US" sz="1600" u="none" strike="noStrike" baseline="0" dirty="0">
                <a:latin typeface="+mj-lt"/>
              </a:rPr>
              <a:t>- Shorter surgical procedure </a:t>
            </a:r>
          </a:p>
          <a:p>
            <a:r>
              <a:rPr lang="en-US" sz="1600" dirty="0">
                <a:latin typeface="+mj-lt"/>
              </a:rPr>
              <a:t>- Shorter recovery period</a:t>
            </a:r>
          </a:p>
          <a:p>
            <a:r>
              <a:rPr lang="en-US" sz="1600" u="none" strike="noStrike" baseline="0" dirty="0">
                <a:latin typeface="+mj-lt"/>
              </a:rPr>
              <a:t>- Multiple steps and many follow-up visits</a:t>
            </a:r>
            <a:endParaRPr lang="en-US" sz="1600" dirty="0">
              <a:latin typeface="+mj-lt"/>
            </a:endParaRPr>
          </a:p>
          <a:p>
            <a:r>
              <a:rPr lang="en-US" sz="1600" u="none" strike="noStrike" baseline="0" dirty="0">
                <a:latin typeface="+mj-lt"/>
              </a:rPr>
              <a:t>- Not a lifetime option</a:t>
            </a:r>
          </a:p>
          <a:p>
            <a:endParaRPr lang="en-US" sz="1600" u="none" strike="noStrike" baseline="0" dirty="0">
              <a:latin typeface="+mj-lt"/>
            </a:endParaRPr>
          </a:p>
          <a:p>
            <a:r>
              <a:rPr lang="en-US" sz="1600" u="none" strike="noStrike" baseline="0" dirty="0">
                <a:latin typeface="+mj-lt"/>
              </a:rPr>
              <a:t>Possible complications:</a:t>
            </a:r>
          </a:p>
          <a:p>
            <a:r>
              <a:rPr lang="en-US" sz="1600" u="none" strike="noStrike" baseline="0" dirty="0">
                <a:latin typeface="+mj-lt"/>
              </a:rPr>
              <a:t>- Implant rupture and extrusion</a:t>
            </a:r>
          </a:p>
          <a:p>
            <a:r>
              <a:rPr lang="en-US" sz="1600" dirty="0">
                <a:latin typeface="+mj-lt"/>
              </a:rPr>
              <a:t>- Formation of scar tissue, hematoma, blood clots</a:t>
            </a:r>
          </a:p>
        </p:txBody>
      </p:sp>
    </p:spTree>
    <p:extLst>
      <p:ext uri="{BB962C8B-B14F-4D97-AF65-F5344CB8AC3E}">
        <p14:creationId xmlns:p14="http://schemas.microsoft.com/office/powerpoint/2010/main" val="355660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 name="Group 10">
            <a:extLst>
              <a:ext uri="{FF2B5EF4-FFF2-40B4-BE49-F238E27FC236}">
                <a16:creationId xmlns:a16="http://schemas.microsoft.com/office/drawing/2014/main" id="{0BC15F75-9691-D906-6687-675DD45B0879}"/>
              </a:ext>
            </a:extLst>
          </p:cNvPr>
          <p:cNvGrpSpPr/>
          <p:nvPr/>
        </p:nvGrpSpPr>
        <p:grpSpPr>
          <a:xfrm>
            <a:off x="236710" y="693556"/>
            <a:ext cx="3734474" cy="3690721"/>
            <a:chOff x="785350" y="726389"/>
            <a:chExt cx="3734474" cy="3690721"/>
          </a:xfrm>
        </p:grpSpPr>
        <p:pic>
          <p:nvPicPr>
            <p:cNvPr id="8" name="Picture 7" descr="A diagram of cancer&#10;&#10;Description automatically generated">
              <a:extLst>
                <a:ext uri="{FF2B5EF4-FFF2-40B4-BE49-F238E27FC236}">
                  <a16:creationId xmlns:a16="http://schemas.microsoft.com/office/drawing/2014/main" id="{88434421-E08D-1B88-21E7-C5877EA05592}"/>
                </a:ext>
              </a:extLst>
            </p:cNvPr>
            <p:cNvPicPr>
              <a:picLocks noChangeAspect="1"/>
            </p:cNvPicPr>
            <p:nvPr/>
          </p:nvPicPr>
          <p:blipFill rotWithShape="1">
            <a:blip r:embed="rId3"/>
            <a:srcRect t="53760"/>
            <a:stretch/>
          </p:blipFill>
          <p:spPr>
            <a:xfrm>
              <a:off x="785350" y="726389"/>
              <a:ext cx="3734474" cy="3690721"/>
            </a:xfrm>
            <a:prstGeom prst="rect">
              <a:avLst/>
            </a:prstGeom>
          </p:spPr>
        </p:pic>
        <p:sp>
          <p:nvSpPr>
            <p:cNvPr id="10" name="Rectangle 9">
              <a:extLst>
                <a:ext uri="{FF2B5EF4-FFF2-40B4-BE49-F238E27FC236}">
                  <a16:creationId xmlns:a16="http://schemas.microsoft.com/office/drawing/2014/main" id="{A6F57CAB-0397-DC33-691C-1F93C72A4D6E}"/>
                </a:ext>
              </a:extLst>
            </p:cNvPr>
            <p:cNvSpPr/>
            <p:nvPr/>
          </p:nvSpPr>
          <p:spPr>
            <a:xfrm>
              <a:off x="857523" y="4061561"/>
              <a:ext cx="253365" cy="311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2</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Cancers in Female Population</a:t>
            </a:r>
          </a:p>
        </p:txBody>
      </p:sp>
      <p:sp>
        <p:nvSpPr>
          <p:cNvPr id="14" name="TextBox 13">
            <a:extLst>
              <a:ext uri="{FF2B5EF4-FFF2-40B4-BE49-F238E27FC236}">
                <a16:creationId xmlns:a16="http://schemas.microsoft.com/office/drawing/2014/main" id="{5455919A-0E17-9832-D792-E38750693402}"/>
              </a:ext>
            </a:extLst>
          </p:cNvPr>
          <p:cNvSpPr txBox="1"/>
          <p:nvPr/>
        </p:nvSpPr>
        <p:spPr>
          <a:xfrm>
            <a:off x="885575" y="4790705"/>
            <a:ext cx="3104910" cy="184666"/>
          </a:xfrm>
          <a:prstGeom prst="rect">
            <a:avLst/>
          </a:prstGeom>
          <a:noFill/>
        </p:spPr>
        <p:txBody>
          <a:bodyPr wrap="square">
            <a:spAutoFit/>
          </a:bodyPr>
          <a:lstStyle/>
          <a:p>
            <a:pPr algn="ctr"/>
            <a:r>
              <a:rPr lang="sv-SE" sz="600" b="0" i="0" u="none" strike="noStrike" baseline="0" dirty="0">
                <a:latin typeface="+mj-lt"/>
              </a:rPr>
              <a:t>J. Clin. Med. </a:t>
            </a:r>
            <a:r>
              <a:rPr lang="sv-SE" sz="600" b="1" i="0" u="none" strike="noStrike" baseline="0" dirty="0">
                <a:latin typeface="+mj-lt"/>
              </a:rPr>
              <a:t>2023</a:t>
            </a:r>
            <a:r>
              <a:rPr lang="sv-SE" sz="600" b="0" i="0" u="none" strike="noStrike" baseline="0" dirty="0">
                <a:latin typeface="+mj-lt"/>
              </a:rPr>
              <a:t>, 12, 1422. https://doi.org/10.3390/jcm12041422</a:t>
            </a:r>
            <a:endParaRPr lang="ru-RU" sz="600" dirty="0">
              <a:latin typeface="+mj-lt"/>
            </a:endParaRPr>
          </a:p>
        </p:txBody>
      </p:sp>
      <p:grpSp>
        <p:nvGrpSpPr>
          <p:cNvPr id="9" name="Group 8">
            <a:extLst>
              <a:ext uri="{FF2B5EF4-FFF2-40B4-BE49-F238E27FC236}">
                <a16:creationId xmlns:a16="http://schemas.microsoft.com/office/drawing/2014/main" id="{B94181A9-675B-8BE8-43D3-F602DE35BBE2}"/>
              </a:ext>
            </a:extLst>
          </p:cNvPr>
          <p:cNvGrpSpPr/>
          <p:nvPr/>
        </p:nvGrpSpPr>
        <p:grpSpPr>
          <a:xfrm>
            <a:off x="4339830" y="857417"/>
            <a:ext cx="4684456" cy="2571750"/>
            <a:chOff x="3435368" y="1922808"/>
            <a:chExt cx="2438659" cy="2571750"/>
          </a:xfrm>
        </p:grpSpPr>
        <p:pic>
          <p:nvPicPr>
            <p:cNvPr id="4" name="Picture 3">
              <a:extLst>
                <a:ext uri="{FF2B5EF4-FFF2-40B4-BE49-F238E27FC236}">
                  <a16:creationId xmlns:a16="http://schemas.microsoft.com/office/drawing/2014/main" id="{A8FF1CAF-5E33-929E-C71E-ECBF135F0129}"/>
                </a:ext>
              </a:extLst>
            </p:cNvPr>
            <p:cNvPicPr>
              <a:picLocks noChangeAspect="1"/>
            </p:cNvPicPr>
            <p:nvPr/>
          </p:nvPicPr>
          <p:blipFill rotWithShape="1">
            <a:blip r:embed="rId4"/>
            <a:srcRect t="50000" r="66237"/>
            <a:stretch/>
          </p:blipFill>
          <p:spPr>
            <a:xfrm>
              <a:off x="3435369" y="1922808"/>
              <a:ext cx="2438658" cy="2571750"/>
            </a:xfrm>
            <a:prstGeom prst="rect">
              <a:avLst/>
            </a:prstGeom>
          </p:spPr>
        </p:pic>
        <p:sp>
          <p:nvSpPr>
            <p:cNvPr id="7" name="Rectangle 6">
              <a:extLst>
                <a:ext uri="{FF2B5EF4-FFF2-40B4-BE49-F238E27FC236}">
                  <a16:creationId xmlns:a16="http://schemas.microsoft.com/office/drawing/2014/main" id="{E75C48CF-654A-6530-8550-B5DA73F6681E}"/>
                </a:ext>
              </a:extLst>
            </p:cNvPr>
            <p:cNvSpPr/>
            <p:nvPr/>
          </p:nvSpPr>
          <p:spPr>
            <a:xfrm>
              <a:off x="3435368" y="2041808"/>
              <a:ext cx="377944" cy="2815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8" name="Picture 17">
            <a:extLst>
              <a:ext uri="{FF2B5EF4-FFF2-40B4-BE49-F238E27FC236}">
                <a16:creationId xmlns:a16="http://schemas.microsoft.com/office/drawing/2014/main" id="{B11CD10D-2CF7-2E99-2290-DE474DA91A29}"/>
              </a:ext>
            </a:extLst>
          </p:cNvPr>
          <p:cNvPicPr>
            <a:picLocks noChangeAspect="1"/>
          </p:cNvPicPr>
          <p:nvPr/>
        </p:nvPicPr>
        <p:blipFill rotWithShape="1">
          <a:blip r:embed="rId4"/>
          <a:srcRect l="33163" t="67453" r="47110" b="6834"/>
          <a:stretch/>
        </p:blipFill>
        <p:spPr>
          <a:xfrm>
            <a:off x="5809812" y="3435346"/>
            <a:ext cx="1424867" cy="1322512"/>
          </a:xfrm>
          <a:prstGeom prst="rect">
            <a:avLst/>
          </a:prstGeom>
        </p:spPr>
      </p:pic>
      <p:sp>
        <p:nvSpPr>
          <p:cNvPr id="21" name="TextBox 20">
            <a:extLst>
              <a:ext uri="{FF2B5EF4-FFF2-40B4-BE49-F238E27FC236}">
                <a16:creationId xmlns:a16="http://schemas.microsoft.com/office/drawing/2014/main" id="{4E8952AD-61B3-D3CB-55BD-D9C620A8AB13}"/>
              </a:ext>
            </a:extLst>
          </p:cNvPr>
          <p:cNvSpPr txBox="1"/>
          <p:nvPr/>
        </p:nvSpPr>
        <p:spPr>
          <a:xfrm>
            <a:off x="7234679" y="4039862"/>
            <a:ext cx="941283" cy="246221"/>
          </a:xfrm>
          <a:prstGeom prst="rect">
            <a:avLst/>
          </a:prstGeom>
          <a:noFill/>
        </p:spPr>
        <p:txBody>
          <a:bodyPr wrap="none" rtlCol="0">
            <a:spAutoFit/>
          </a:bodyPr>
          <a:lstStyle/>
          <a:p>
            <a:r>
              <a:rPr lang="en-US" sz="1000" b="1" dirty="0"/>
              <a:t>1990 to 2019</a:t>
            </a:r>
          </a:p>
        </p:txBody>
      </p:sp>
      <p:sp>
        <p:nvSpPr>
          <p:cNvPr id="23" name="TextBox 22">
            <a:extLst>
              <a:ext uri="{FF2B5EF4-FFF2-40B4-BE49-F238E27FC236}">
                <a16:creationId xmlns:a16="http://schemas.microsoft.com/office/drawing/2014/main" id="{B4379414-0C13-1BFD-766B-9BA231AF1D7E}"/>
              </a:ext>
            </a:extLst>
          </p:cNvPr>
          <p:cNvSpPr txBox="1"/>
          <p:nvPr/>
        </p:nvSpPr>
        <p:spPr>
          <a:xfrm>
            <a:off x="4251276" y="4744539"/>
            <a:ext cx="4541940" cy="276999"/>
          </a:xfrm>
          <a:prstGeom prst="rect">
            <a:avLst/>
          </a:prstGeom>
          <a:noFill/>
        </p:spPr>
        <p:txBody>
          <a:bodyPr wrap="square">
            <a:spAutoFit/>
          </a:bodyPr>
          <a:lstStyle/>
          <a:p>
            <a:pPr algn="ctr"/>
            <a:r>
              <a:rPr lang="en-US" sz="600" b="0" i="0" dirty="0">
                <a:solidFill>
                  <a:srgbClr val="222222"/>
                </a:solidFill>
                <a:effectLst/>
                <a:latin typeface="-apple-system"/>
              </a:rPr>
              <a:t>Xu, Y., Gong, M., Wang, Y. </a:t>
            </a:r>
            <a:r>
              <a:rPr lang="en-US" sz="600" b="0" i="1" dirty="0">
                <a:solidFill>
                  <a:srgbClr val="222222"/>
                </a:solidFill>
                <a:effectLst/>
                <a:latin typeface="-apple-system"/>
              </a:rPr>
              <a:t>et al.</a:t>
            </a:r>
            <a:r>
              <a:rPr lang="en-US" sz="600" b="0" i="0" dirty="0">
                <a:solidFill>
                  <a:srgbClr val="222222"/>
                </a:solidFill>
                <a:effectLst/>
                <a:latin typeface="-apple-system"/>
              </a:rPr>
              <a:t> Global trends and forecasts of breast cancer incidence and deaths. </a:t>
            </a:r>
            <a:r>
              <a:rPr lang="en-US" sz="600" b="0" i="1" dirty="0">
                <a:solidFill>
                  <a:srgbClr val="222222"/>
                </a:solidFill>
                <a:effectLst/>
                <a:latin typeface="-apple-system"/>
              </a:rPr>
              <a:t>Sci Data</a:t>
            </a:r>
            <a:r>
              <a:rPr lang="en-US" sz="600" b="0" i="0" dirty="0">
                <a:solidFill>
                  <a:srgbClr val="222222"/>
                </a:solidFill>
                <a:effectLst/>
                <a:latin typeface="-apple-system"/>
              </a:rPr>
              <a:t> </a:t>
            </a:r>
            <a:r>
              <a:rPr lang="en-US" sz="600" b="1" i="0" dirty="0">
                <a:solidFill>
                  <a:srgbClr val="222222"/>
                </a:solidFill>
                <a:effectLst/>
                <a:latin typeface="-apple-system"/>
              </a:rPr>
              <a:t>10</a:t>
            </a:r>
            <a:r>
              <a:rPr lang="en-US" sz="600" b="0" i="0" dirty="0">
                <a:solidFill>
                  <a:srgbClr val="222222"/>
                </a:solidFill>
                <a:effectLst/>
                <a:latin typeface="-apple-system"/>
              </a:rPr>
              <a:t>, 334 (2023). https://doi.org/10.1038/s41597-023-02253-5</a:t>
            </a:r>
            <a:endParaRPr lang="ru-RU" sz="600" dirty="0"/>
          </a:p>
        </p:txBody>
      </p:sp>
      <p:sp>
        <p:nvSpPr>
          <p:cNvPr id="24" name="TextBox 23">
            <a:extLst>
              <a:ext uri="{FF2B5EF4-FFF2-40B4-BE49-F238E27FC236}">
                <a16:creationId xmlns:a16="http://schemas.microsoft.com/office/drawing/2014/main" id="{7872AFF5-397D-061E-9360-74837A72AEFD}"/>
              </a:ext>
            </a:extLst>
          </p:cNvPr>
          <p:cNvSpPr txBox="1"/>
          <p:nvPr/>
        </p:nvSpPr>
        <p:spPr>
          <a:xfrm>
            <a:off x="2204633" y="836282"/>
            <a:ext cx="466794" cy="246221"/>
          </a:xfrm>
          <a:prstGeom prst="rect">
            <a:avLst/>
          </a:prstGeom>
          <a:noFill/>
        </p:spPr>
        <p:txBody>
          <a:bodyPr wrap="none" rtlCol="0">
            <a:spAutoFit/>
          </a:bodyPr>
          <a:lstStyle/>
          <a:p>
            <a:r>
              <a:rPr lang="en-US" sz="1000" b="1" dirty="0"/>
              <a:t>2020</a:t>
            </a:r>
          </a:p>
        </p:txBody>
      </p:sp>
      <p:sp>
        <p:nvSpPr>
          <p:cNvPr id="26" name="TextBox 25">
            <a:extLst>
              <a:ext uri="{FF2B5EF4-FFF2-40B4-BE49-F238E27FC236}">
                <a16:creationId xmlns:a16="http://schemas.microsoft.com/office/drawing/2014/main" id="{0AF002F1-D4DF-60D2-2F15-5D0EE7F633DD}"/>
              </a:ext>
            </a:extLst>
          </p:cNvPr>
          <p:cNvSpPr txBox="1"/>
          <p:nvPr/>
        </p:nvSpPr>
        <p:spPr>
          <a:xfrm>
            <a:off x="5987562" y="867494"/>
            <a:ext cx="1388993" cy="246221"/>
          </a:xfrm>
          <a:prstGeom prst="rect">
            <a:avLst/>
          </a:prstGeom>
          <a:noFill/>
        </p:spPr>
        <p:txBody>
          <a:bodyPr wrap="square">
            <a:spAutoFit/>
          </a:bodyPr>
          <a:lstStyle/>
          <a:p>
            <a:pPr algn="ctr"/>
            <a:r>
              <a:rPr lang="en-US" sz="1000" b="1" dirty="0"/>
              <a:t>Breast cancer</a:t>
            </a:r>
          </a:p>
        </p:txBody>
      </p:sp>
    </p:spTree>
    <p:extLst>
      <p:ext uri="{BB962C8B-B14F-4D97-AF65-F5344CB8AC3E}">
        <p14:creationId xmlns:p14="http://schemas.microsoft.com/office/powerpoint/2010/main" val="350208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3</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Breast Cancer Subtypes</a:t>
            </a:r>
          </a:p>
        </p:txBody>
      </p:sp>
      <p:pic>
        <p:nvPicPr>
          <p:cNvPr id="11" name="Picture 10" descr="A table with text and images&#10;&#10;Description automatically generated">
            <a:extLst>
              <a:ext uri="{FF2B5EF4-FFF2-40B4-BE49-F238E27FC236}">
                <a16:creationId xmlns:a16="http://schemas.microsoft.com/office/drawing/2014/main" id="{C8F92EAE-A878-A25E-F190-EEF4A59B3AE3}"/>
              </a:ext>
            </a:extLst>
          </p:cNvPr>
          <p:cNvPicPr>
            <a:picLocks noChangeAspect="1"/>
          </p:cNvPicPr>
          <p:nvPr/>
        </p:nvPicPr>
        <p:blipFill rotWithShape="1">
          <a:blip r:embed="rId3"/>
          <a:srcRect b="42011"/>
          <a:stretch/>
        </p:blipFill>
        <p:spPr>
          <a:xfrm>
            <a:off x="284446" y="873711"/>
            <a:ext cx="8784569" cy="3260034"/>
          </a:xfrm>
          <a:prstGeom prst="rect">
            <a:avLst/>
          </a:prstGeom>
        </p:spPr>
      </p:pic>
      <p:sp>
        <p:nvSpPr>
          <p:cNvPr id="13" name="TextBox 12">
            <a:extLst>
              <a:ext uri="{FF2B5EF4-FFF2-40B4-BE49-F238E27FC236}">
                <a16:creationId xmlns:a16="http://schemas.microsoft.com/office/drawing/2014/main" id="{993BE010-0E97-66CD-701E-CDE333B420EB}"/>
              </a:ext>
            </a:extLst>
          </p:cNvPr>
          <p:cNvSpPr txBox="1"/>
          <p:nvPr/>
        </p:nvSpPr>
        <p:spPr>
          <a:xfrm>
            <a:off x="2283516" y="4711627"/>
            <a:ext cx="4576968" cy="184666"/>
          </a:xfrm>
          <a:prstGeom prst="rect">
            <a:avLst/>
          </a:prstGeom>
          <a:noFill/>
        </p:spPr>
        <p:txBody>
          <a:bodyPr wrap="square">
            <a:spAutoFit/>
          </a:bodyPr>
          <a:lstStyle/>
          <a:p>
            <a:pPr algn="ctr"/>
            <a:r>
              <a:rPr lang="en-GB" sz="600" b="0" i="0" u="none" strike="noStrike" dirty="0" err="1">
                <a:solidFill>
                  <a:srgbClr val="333333"/>
                </a:solidFill>
                <a:effectLst/>
                <a:latin typeface="+mj-lt"/>
              </a:rPr>
              <a:t>Waks</a:t>
            </a:r>
            <a:r>
              <a:rPr lang="en-GB" sz="600" b="0" i="0" u="none" strike="noStrike" dirty="0">
                <a:solidFill>
                  <a:srgbClr val="333333"/>
                </a:solidFill>
                <a:effectLst/>
                <a:latin typeface="+mj-lt"/>
              </a:rPr>
              <a:t> AG, Winer EP. Breast Cancer Treatment: A Review. </a:t>
            </a:r>
            <a:r>
              <a:rPr lang="en-GB" sz="600" b="0" i="1" u="none" strike="noStrike" dirty="0">
                <a:solidFill>
                  <a:srgbClr val="333333"/>
                </a:solidFill>
                <a:effectLst/>
                <a:latin typeface="+mj-lt"/>
              </a:rPr>
              <a:t>JAMA.</a:t>
            </a:r>
            <a:r>
              <a:rPr lang="en-GB" sz="600" b="0" i="0" u="none" strike="noStrike" dirty="0">
                <a:solidFill>
                  <a:srgbClr val="333333"/>
                </a:solidFill>
                <a:effectLst/>
                <a:latin typeface="+mj-lt"/>
              </a:rPr>
              <a:t> 2019;321(3):288–300. doi:10.1001/jama.2018.19323</a:t>
            </a:r>
            <a:endParaRPr lang="en-CH" sz="600" dirty="0">
              <a:latin typeface="+mj-lt"/>
            </a:endParaRPr>
          </a:p>
        </p:txBody>
      </p:sp>
    </p:spTree>
    <p:extLst>
      <p:ext uri="{BB962C8B-B14F-4D97-AF65-F5344CB8AC3E}">
        <p14:creationId xmlns:p14="http://schemas.microsoft.com/office/powerpoint/2010/main" val="187727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4</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Invasive Breast Cancer</a:t>
            </a:r>
          </a:p>
        </p:txBody>
      </p:sp>
      <p:sp>
        <p:nvSpPr>
          <p:cNvPr id="13" name="TextBox 12">
            <a:extLst>
              <a:ext uri="{FF2B5EF4-FFF2-40B4-BE49-F238E27FC236}">
                <a16:creationId xmlns:a16="http://schemas.microsoft.com/office/drawing/2014/main" id="{993BE010-0E97-66CD-701E-CDE333B420EB}"/>
              </a:ext>
            </a:extLst>
          </p:cNvPr>
          <p:cNvSpPr txBox="1"/>
          <p:nvPr/>
        </p:nvSpPr>
        <p:spPr>
          <a:xfrm>
            <a:off x="1893247" y="4827802"/>
            <a:ext cx="5357505" cy="184666"/>
          </a:xfrm>
          <a:prstGeom prst="rect">
            <a:avLst/>
          </a:prstGeom>
          <a:noFill/>
        </p:spPr>
        <p:txBody>
          <a:bodyPr wrap="square">
            <a:spAutoFit/>
          </a:bodyPr>
          <a:lstStyle/>
          <a:p>
            <a:pPr algn="ctr"/>
            <a:r>
              <a:rPr lang="en-GB" sz="600" b="0" i="0" u="none" strike="noStrike" dirty="0" err="1">
                <a:solidFill>
                  <a:srgbClr val="333333"/>
                </a:solidFill>
                <a:effectLst/>
                <a:latin typeface="+mj-lt"/>
              </a:rPr>
              <a:t>Harbeck</a:t>
            </a:r>
            <a:r>
              <a:rPr lang="en-GB" sz="600" b="0" i="0" u="none" strike="noStrike" dirty="0">
                <a:solidFill>
                  <a:srgbClr val="333333"/>
                </a:solidFill>
                <a:effectLst/>
                <a:latin typeface="+mj-lt"/>
              </a:rPr>
              <a:t>, N., </a:t>
            </a:r>
            <a:r>
              <a:rPr lang="en-GB" sz="600" b="0" i="0" u="none" strike="noStrike" dirty="0" err="1">
                <a:solidFill>
                  <a:srgbClr val="333333"/>
                </a:solidFill>
                <a:effectLst/>
                <a:latin typeface="+mj-lt"/>
              </a:rPr>
              <a:t>Penault-Llorca</a:t>
            </a:r>
            <a:r>
              <a:rPr lang="en-GB" sz="600" b="0" i="0" u="none" strike="noStrike" dirty="0">
                <a:solidFill>
                  <a:srgbClr val="333333"/>
                </a:solidFill>
                <a:effectLst/>
                <a:latin typeface="+mj-lt"/>
              </a:rPr>
              <a:t>, F., Cortes, J. et al. Breast cancer. Nat Rev Dis Primers 5, 66 (2019). https://</a:t>
            </a:r>
            <a:r>
              <a:rPr lang="en-GB" sz="600" b="0" i="0" u="none" strike="noStrike" dirty="0" err="1">
                <a:solidFill>
                  <a:srgbClr val="333333"/>
                </a:solidFill>
                <a:effectLst/>
                <a:latin typeface="+mj-lt"/>
              </a:rPr>
              <a:t>doi.org</a:t>
            </a:r>
            <a:r>
              <a:rPr lang="en-GB" sz="600" b="0" i="0" u="none" strike="noStrike" dirty="0">
                <a:solidFill>
                  <a:srgbClr val="333333"/>
                </a:solidFill>
                <a:effectLst/>
                <a:latin typeface="+mj-lt"/>
              </a:rPr>
              <a:t>/10.1038/s41572-019-0111-2</a:t>
            </a:r>
            <a:endParaRPr lang="en-CH" sz="600" dirty="0">
              <a:latin typeface="+mj-lt"/>
            </a:endParaRPr>
          </a:p>
        </p:txBody>
      </p:sp>
      <p:pic>
        <p:nvPicPr>
          <p:cNvPr id="4" name="Picture 3" descr="A diagram of a person's body&#10;&#10;Description automatically generated">
            <a:extLst>
              <a:ext uri="{FF2B5EF4-FFF2-40B4-BE49-F238E27FC236}">
                <a16:creationId xmlns:a16="http://schemas.microsoft.com/office/drawing/2014/main" id="{A6C65C1F-BFAA-36E8-9909-960A7DB5A288}"/>
              </a:ext>
            </a:extLst>
          </p:cNvPr>
          <p:cNvPicPr>
            <a:picLocks noChangeAspect="1"/>
          </p:cNvPicPr>
          <p:nvPr/>
        </p:nvPicPr>
        <p:blipFill>
          <a:blip r:embed="rId3"/>
          <a:stretch>
            <a:fillRect/>
          </a:stretch>
        </p:blipFill>
        <p:spPr>
          <a:xfrm>
            <a:off x="1150370" y="470517"/>
            <a:ext cx="6843260" cy="4334973"/>
          </a:xfrm>
          <a:prstGeom prst="rect">
            <a:avLst/>
          </a:prstGeom>
        </p:spPr>
      </p:pic>
    </p:spTree>
    <p:extLst>
      <p:ext uri="{BB962C8B-B14F-4D97-AF65-F5344CB8AC3E}">
        <p14:creationId xmlns:p14="http://schemas.microsoft.com/office/powerpoint/2010/main" val="197862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5</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Breast Cancer Risk Modifiers</a:t>
            </a:r>
          </a:p>
        </p:txBody>
      </p:sp>
      <p:pic>
        <p:nvPicPr>
          <p:cNvPr id="9" name="Picture 8">
            <a:extLst>
              <a:ext uri="{FF2B5EF4-FFF2-40B4-BE49-F238E27FC236}">
                <a16:creationId xmlns:a16="http://schemas.microsoft.com/office/drawing/2014/main" id="{439F52CC-1CCA-A237-E275-88F8FBE7AD3B}"/>
              </a:ext>
            </a:extLst>
          </p:cNvPr>
          <p:cNvPicPr>
            <a:picLocks noChangeAspect="1"/>
          </p:cNvPicPr>
          <p:nvPr/>
        </p:nvPicPr>
        <p:blipFill>
          <a:blip r:embed="rId3"/>
          <a:stretch>
            <a:fillRect/>
          </a:stretch>
        </p:blipFill>
        <p:spPr>
          <a:xfrm>
            <a:off x="727804" y="592089"/>
            <a:ext cx="7688391" cy="4312651"/>
          </a:xfrm>
          <a:prstGeom prst="rect">
            <a:avLst/>
          </a:prstGeom>
        </p:spPr>
      </p:pic>
      <p:sp>
        <p:nvSpPr>
          <p:cNvPr id="11" name="TextBox 10">
            <a:extLst>
              <a:ext uri="{FF2B5EF4-FFF2-40B4-BE49-F238E27FC236}">
                <a16:creationId xmlns:a16="http://schemas.microsoft.com/office/drawing/2014/main" id="{61569699-BAF5-52AD-B4C8-8322DE09DE43}"/>
              </a:ext>
            </a:extLst>
          </p:cNvPr>
          <p:cNvSpPr txBox="1"/>
          <p:nvPr/>
        </p:nvSpPr>
        <p:spPr>
          <a:xfrm>
            <a:off x="1794372" y="4827802"/>
            <a:ext cx="6152200" cy="184666"/>
          </a:xfrm>
          <a:prstGeom prst="rect">
            <a:avLst/>
          </a:prstGeom>
          <a:noFill/>
        </p:spPr>
        <p:txBody>
          <a:bodyPr wrap="square">
            <a:spAutoFit/>
          </a:bodyPr>
          <a:lstStyle/>
          <a:p>
            <a:pPr algn="ctr"/>
            <a:r>
              <a:rPr lang="en-US" sz="600" b="0" i="0" dirty="0">
                <a:solidFill>
                  <a:srgbClr val="222222"/>
                </a:solidFill>
                <a:effectLst/>
                <a:latin typeface="+mj-lt"/>
              </a:rPr>
              <a:t>Britt, K.L., </a:t>
            </a:r>
            <a:r>
              <a:rPr lang="en-US" sz="600" b="0" i="0" dirty="0" err="1">
                <a:solidFill>
                  <a:srgbClr val="222222"/>
                </a:solidFill>
                <a:effectLst/>
                <a:latin typeface="+mj-lt"/>
              </a:rPr>
              <a:t>Cuzick</a:t>
            </a:r>
            <a:r>
              <a:rPr lang="en-US" sz="600" b="0" i="0" dirty="0">
                <a:solidFill>
                  <a:srgbClr val="222222"/>
                </a:solidFill>
                <a:effectLst/>
                <a:latin typeface="+mj-lt"/>
              </a:rPr>
              <a:t>, J. &amp; Phillips, KA. Key steps for effective breast cancer prevention. </a:t>
            </a:r>
            <a:r>
              <a:rPr lang="en-US" sz="600" b="0" i="1" dirty="0">
                <a:solidFill>
                  <a:srgbClr val="222222"/>
                </a:solidFill>
                <a:effectLst/>
                <a:latin typeface="+mj-lt"/>
              </a:rPr>
              <a:t>Nat Rev Cancer</a:t>
            </a:r>
            <a:r>
              <a:rPr lang="en-US" sz="600" b="0" i="0" dirty="0">
                <a:solidFill>
                  <a:srgbClr val="222222"/>
                </a:solidFill>
                <a:effectLst/>
                <a:latin typeface="+mj-lt"/>
              </a:rPr>
              <a:t> </a:t>
            </a:r>
            <a:r>
              <a:rPr lang="en-US" sz="600" b="1" i="0" dirty="0">
                <a:solidFill>
                  <a:srgbClr val="222222"/>
                </a:solidFill>
                <a:effectLst/>
                <a:latin typeface="+mj-lt"/>
              </a:rPr>
              <a:t>20</a:t>
            </a:r>
            <a:r>
              <a:rPr lang="en-US" sz="600" b="0" i="0" dirty="0">
                <a:solidFill>
                  <a:srgbClr val="222222"/>
                </a:solidFill>
                <a:effectLst/>
                <a:latin typeface="+mj-lt"/>
              </a:rPr>
              <a:t>, 417–436 (2020). https://doi.org/10.1038/s41568-020-0266-x</a:t>
            </a:r>
            <a:endParaRPr lang="ru-RU" sz="600" dirty="0">
              <a:latin typeface="+mj-lt"/>
            </a:endParaRPr>
          </a:p>
        </p:txBody>
      </p:sp>
      <p:sp>
        <p:nvSpPr>
          <p:cNvPr id="12" name="TextBox 11">
            <a:extLst>
              <a:ext uri="{FF2B5EF4-FFF2-40B4-BE49-F238E27FC236}">
                <a16:creationId xmlns:a16="http://schemas.microsoft.com/office/drawing/2014/main" id="{3BB99ADA-18F9-3CD2-4457-AD9C1A659AA1}"/>
              </a:ext>
            </a:extLst>
          </p:cNvPr>
          <p:cNvSpPr txBox="1"/>
          <p:nvPr/>
        </p:nvSpPr>
        <p:spPr>
          <a:xfrm>
            <a:off x="5972974" y="906646"/>
            <a:ext cx="2270173" cy="400110"/>
          </a:xfrm>
          <a:prstGeom prst="rect">
            <a:avLst/>
          </a:prstGeom>
          <a:noFill/>
        </p:spPr>
        <p:txBody>
          <a:bodyPr wrap="none" rtlCol="0">
            <a:spAutoFit/>
          </a:bodyPr>
          <a:lstStyle/>
          <a:p>
            <a:r>
              <a:rPr lang="en-US" sz="1000" dirty="0"/>
              <a:t>MHT - menopausal hormone therapy</a:t>
            </a:r>
          </a:p>
          <a:p>
            <a:r>
              <a:rPr lang="en-US" sz="1000" dirty="0"/>
              <a:t>OCP - oral contraceptive pill</a:t>
            </a:r>
          </a:p>
        </p:txBody>
      </p:sp>
    </p:spTree>
    <p:extLst>
      <p:ext uri="{BB962C8B-B14F-4D97-AF65-F5344CB8AC3E}">
        <p14:creationId xmlns:p14="http://schemas.microsoft.com/office/powerpoint/2010/main" val="228023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6</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264244"/>
            <a:ext cx="7338272" cy="339485"/>
          </a:xfrm>
        </p:spPr>
        <p:txBody>
          <a:bodyPr>
            <a:noAutofit/>
          </a:bodyPr>
          <a:lstStyle/>
          <a:p>
            <a:r>
              <a:rPr lang="en-US" sz="2000" dirty="0"/>
              <a:t>Risk Assessment</a:t>
            </a:r>
          </a:p>
        </p:txBody>
      </p:sp>
      <p:sp>
        <p:nvSpPr>
          <p:cNvPr id="4" name="TextBox 3">
            <a:extLst>
              <a:ext uri="{FF2B5EF4-FFF2-40B4-BE49-F238E27FC236}">
                <a16:creationId xmlns:a16="http://schemas.microsoft.com/office/drawing/2014/main" id="{A9AA2831-6599-6AF1-FF09-340A194DDB68}"/>
              </a:ext>
            </a:extLst>
          </p:cNvPr>
          <p:cNvSpPr txBox="1"/>
          <p:nvPr/>
        </p:nvSpPr>
        <p:spPr>
          <a:xfrm>
            <a:off x="1794372" y="4827802"/>
            <a:ext cx="6152200" cy="184666"/>
          </a:xfrm>
          <a:prstGeom prst="rect">
            <a:avLst/>
          </a:prstGeom>
          <a:noFill/>
        </p:spPr>
        <p:txBody>
          <a:bodyPr wrap="square">
            <a:spAutoFit/>
          </a:bodyPr>
          <a:lstStyle/>
          <a:p>
            <a:pPr algn="ctr"/>
            <a:r>
              <a:rPr lang="en-US" sz="600" b="0" i="0" dirty="0">
                <a:solidFill>
                  <a:srgbClr val="222222"/>
                </a:solidFill>
                <a:effectLst/>
                <a:latin typeface="+mj-lt"/>
              </a:rPr>
              <a:t>Britt, K.L., </a:t>
            </a:r>
            <a:r>
              <a:rPr lang="en-US" sz="600" b="0" i="0" dirty="0" err="1">
                <a:solidFill>
                  <a:srgbClr val="222222"/>
                </a:solidFill>
                <a:effectLst/>
                <a:latin typeface="+mj-lt"/>
              </a:rPr>
              <a:t>Cuzick</a:t>
            </a:r>
            <a:r>
              <a:rPr lang="en-US" sz="600" b="0" i="0" dirty="0">
                <a:solidFill>
                  <a:srgbClr val="222222"/>
                </a:solidFill>
                <a:effectLst/>
                <a:latin typeface="+mj-lt"/>
              </a:rPr>
              <a:t>, J. &amp; Phillips, KA. Key steps for effective breast cancer prevention. </a:t>
            </a:r>
            <a:r>
              <a:rPr lang="en-US" sz="600" b="0" i="1" dirty="0">
                <a:solidFill>
                  <a:srgbClr val="222222"/>
                </a:solidFill>
                <a:effectLst/>
                <a:latin typeface="+mj-lt"/>
              </a:rPr>
              <a:t>Nat Rev Cancer</a:t>
            </a:r>
            <a:r>
              <a:rPr lang="en-US" sz="600" b="0" i="0" dirty="0">
                <a:solidFill>
                  <a:srgbClr val="222222"/>
                </a:solidFill>
                <a:effectLst/>
                <a:latin typeface="+mj-lt"/>
              </a:rPr>
              <a:t> </a:t>
            </a:r>
            <a:r>
              <a:rPr lang="en-US" sz="600" b="1" i="0" dirty="0">
                <a:solidFill>
                  <a:srgbClr val="222222"/>
                </a:solidFill>
                <a:effectLst/>
                <a:latin typeface="+mj-lt"/>
              </a:rPr>
              <a:t>20</a:t>
            </a:r>
            <a:r>
              <a:rPr lang="en-US" sz="600" b="0" i="0" dirty="0">
                <a:solidFill>
                  <a:srgbClr val="222222"/>
                </a:solidFill>
                <a:effectLst/>
                <a:latin typeface="+mj-lt"/>
              </a:rPr>
              <a:t>, 417–436 (2020). https://doi.org/10.1038/s41568-020-0266-x</a:t>
            </a:r>
            <a:endParaRPr lang="ru-RU" sz="600" dirty="0">
              <a:latin typeface="+mj-lt"/>
            </a:endParaRPr>
          </a:p>
        </p:txBody>
      </p:sp>
      <p:sp>
        <p:nvSpPr>
          <p:cNvPr id="5" name="TextBox 4">
            <a:extLst>
              <a:ext uri="{FF2B5EF4-FFF2-40B4-BE49-F238E27FC236}">
                <a16:creationId xmlns:a16="http://schemas.microsoft.com/office/drawing/2014/main" id="{A3AEBA36-826D-2472-D7EB-A749A678B308}"/>
              </a:ext>
            </a:extLst>
          </p:cNvPr>
          <p:cNvSpPr txBox="1"/>
          <p:nvPr/>
        </p:nvSpPr>
        <p:spPr>
          <a:xfrm>
            <a:off x="3912204" y="764598"/>
            <a:ext cx="1319592" cy="307777"/>
          </a:xfrm>
          <a:prstGeom prst="rect">
            <a:avLst/>
          </a:prstGeom>
          <a:noFill/>
        </p:spPr>
        <p:txBody>
          <a:bodyPr wrap="none" rtlCol="0">
            <a:spAutoFit/>
          </a:bodyPr>
          <a:lstStyle/>
          <a:p>
            <a:r>
              <a:rPr lang="en-CH" dirty="0"/>
              <a:t>Family History</a:t>
            </a:r>
          </a:p>
        </p:txBody>
      </p:sp>
      <p:pic>
        <p:nvPicPr>
          <p:cNvPr id="12" name="Picture 11" descr="A screenshot of a phone&#10;&#10;Description automatically generated">
            <a:extLst>
              <a:ext uri="{FF2B5EF4-FFF2-40B4-BE49-F238E27FC236}">
                <a16:creationId xmlns:a16="http://schemas.microsoft.com/office/drawing/2014/main" id="{B320BD3F-5EC7-AD79-79CD-6EDA182DD4B6}"/>
              </a:ext>
            </a:extLst>
          </p:cNvPr>
          <p:cNvPicPr>
            <a:picLocks noChangeAspect="1"/>
          </p:cNvPicPr>
          <p:nvPr/>
        </p:nvPicPr>
        <p:blipFill>
          <a:blip r:embed="rId3"/>
          <a:stretch>
            <a:fillRect/>
          </a:stretch>
        </p:blipFill>
        <p:spPr>
          <a:xfrm>
            <a:off x="820440" y="1113080"/>
            <a:ext cx="2311213" cy="3205370"/>
          </a:xfrm>
          <a:prstGeom prst="rect">
            <a:avLst/>
          </a:prstGeom>
        </p:spPr>
      </p:pic>
      <p:pic>
        <p:nvPicPr>
          <p:cNvPr id="16" name="Picture 15" descr="A table with text overlay&#10;&#10;Description automatically generated">
            <a:extLst>
              <a:ext uri="{FF2B5EF4-FFF2-40B4-BE49-F238E27FC236}">
                <a16:creationId xmlns:a16="http://schemas.microsoft.com/office/drawing/2014/main" id="{A5A58B2D-4BDC-0426-0CD4-B4B009FE8F8E}"/>
              </a:ext>
            </a:extLst>
          </p:cNvPr>
          <p:cNvPicPr>
            <a:picLocks noChangeAspect="1"/>
          </p:cNvPicPr>
          <p:nvPr/>
        </p:nvPicPr>
        <p:blipFill>
          <a:blip r:embed="rId4"/>
          <a:stretch>
            <a:fillRect/>
          </a:stretch>
        </p:blipFill>
        <p:spPr>
          <a:xfrm>
            <a:off x="6284688" y="2364648"/>
            <a:ext cx="2189477" cy="1817592"/>
          </a:xfrm>
          <a:prstGeom prst="rect">
            <a:avLst/>
          </a:prstGeom>
        </p:spPr>
      </p:pic>
      <p:pic>
        <p:nvPicPr>
          <p:cNvPr id="18" name="Picture 17" descr="A close-up of a test&#10;&#10;Description automatically generated">
            <a:extLst>
              <a:ext uri="{FF2B5EF4-FFF2-40B4-BE49-F238E27FC236}">
                <a16:creationId xmlns:a16="http://schemas.microsoft.com/office/drawing/2014/main" id="{71802E1C-1EF4-730C-2FAD-68385C1EC4E8}"/>
              </a:ext>
            </a:extLst>
          </p:cNvPr>
          <p:cNvPicPr>
            <a:picLocks noChangeAspect="1"/>
          </p:cNvPicPr>
          <p:nvPr/>
        </p:nvPicPr>
        <p:blipFill>
          <a:blip r:embed="rId5"/>
          <a:stretch>
            <a:fillRect/>
          </a:stretch>
        </p:blipFill>
        <p:spPr>
          <a:xfrm>
            <a:off x="6390809" y="1121066"/>
            <a:ext cx="1977233" cy="1069417"/>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7E7F2ED2-F091-E051-E3D9-BB75BEB32D0E}"/>
              </a:ext>
            </a:extLst>
          </p:cNvPr>
          <p:cNvPicPr>
            <a:picLocks noChangeAspect="1"/>
          </p:cNvPicPr>
          <p:nvPr/>
        </p:nvPicPr>
        <p:blipFill>
          <a:blip r:embed="rId6"/>
          <a:stretch>
            <a:fillRect/>
          </a:stretch>
        </p:blipFill>
        <p:spPr>
          <a:xfrm>
            <a:off x="3362487" y="1115416"/>
            <a:ext cx="2691367" cy="3530235"/>
          </a:xfrm>
          <a:prstGeom prst="rect">
            <a:avLst/>
          </a:prstGeom>
        </p:spPr>
      </p:pic>
    </p:spTree>
    <p:extLst>
      <p:ext uri="{BB962C8B-B14F-4D97-AF65-F5344CB8AC3E}">
        <p14:creationId xmlns:p14="http://schemas.microsoft.com/office/powerpoint/2010/main" val="154819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5" name="Group 4">
            <a:extLst>
              <a:ext uri="{FF2B5EF4-FFF2-40B4-BE49-F238E27FC236}">
                <a16:creationId xmlns:a16="http://schemas.microsoft.com/office/drawing/2014/main" id="{2C9BB7D1-0FF3-D1FA-62C2-DF13132E0D2F}"/>
              </a:ext>
            </a:extLst>
          </p:cNvPr>
          <p:cNvGrpSpPr/>
          <p:nvPr/>
        </p:nvGrpSpPr>
        <p:grpSpPr>
          <a:xfrm>
            <a:off x="398313" y="1029266"/>
            <a:ext cx="3038012" cy="3427306"/>
            <a:chOff x="583038" y="733823"/>
            <a:chExt cx="3038012" cy="3427306"/>
          </a:xfrm>
        </p:grpSpPr>
        <p:pic>
          <p:nvPicPr>
            <p:cNvPr id="7" name="Picture 6" descr="A diagram of cancer&#10;&#10;Description automatically generated">
              <a:extLst>
                <a:ext uri="{FF2B5EF4-FFF2-40B4-BE49-F238E27FC236}">
                  <a16:creationId xmlns:a16="http://schemas.microsoft.com/office/drawing/2014/main" id="{0E455FD0-915A-325F-7E9C-64329706AD1E}"/>
                </a:ext>
              </a:extLst>
            </p:cNvPr>
            <p:cNvPicPr>
              <a:picLocks noChangeAspect="1"/>
            </p:cNvPicPr>
            <p:nvPr/>
          </p:nvPicPr>
          <p:blipFill rotWithShape="1">
            <a:blip r:embed="rId3"/>
            <a:srcRect b="47216"/>
            <a:stretch/>
          </p:blipFill>
          <p:spPr>
            <a:xfrm>
              <a:off x="583038" y="733823"/>
              <a:ext cx="3038012" cy="3427306"/>
            </a:xfrm>
            <a:prstGeom prst="rect">
              <a:avLst/>
            </a:prstGeom>
          </p:spPr>
        </p:pic>
        <p:sp>
          <p:nvSpPr>
            <p:cNvPr id="4" name="Rectangle 3">
              <a:extLst>
                <a:ext uri="{FF2B5EF4-FFF2-40B4-BE49-F238E27FC236}">
                  <a16:creationId xmlns:a16="http://schemas.microsoft.com/office/drawing/2014/main" id="{A0F54EF3-E509-1E6C-E2F8-EC62E3089F17}"/>
                </a:ext>
              </a:extLst>
            </p:cNvPr>
            <p:cNvSpPr/>
            <p:nvPr/>
          </p:nvSpPr>
          <p:spPr>
            <a:xfrm>
              <a:off x="583038" y="3820886"/>
              <a:ext cx="321837" cy="2503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7</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Hereditary Cancers in Female Population</a:t>
            </a:r>
          </a:p>
        </p:txBody>
      </p:sp>
      <p:sp>
        <p:nvSpPr>
          <p:cNvPr id="14" name="TextBox 13">
            <a:extLst>
              <a:ext uri="{FF2B5EF4-FFF2-40B4-BE49-F238E27FC236}">
                <a16:creationId xmlns:a16="http://schemas.microsoft.com/office/drawing/2014/main" id="{5455919A-0E17-9832-D792-E38750693402}"/>
              </a:ext>
            </a:extLst>
          </p:cNvPr>
          <p:cNvSpPr txBox="1"/>
          <p:nvPr/>
        </p:nvSpPr>
        <p:spPr>
          <a:xfrm>
            <a:off x="1005459" y="4627741"/>
            <a:ext cx="1823720" cy="276999"/>
          </a:xfrm>
          <a:prstGeom prst="rect">
            <a:avLst/>
          </a:prstGeom>
          <a:noFill/>
        </p:spPr>
        <p:txBody>
          <a:bodyPr wrap="square">
            <a:spAutoFit/>
          </a:bodyPr>
          <a:lstStyle/>
          <a:p>
            <a:pPr algn="ctr"/>
            <a:r>
              <a:rPr lang="sv-SE" sz="600" b="0" i="0" u="none" strike="noStrike" baseline="0" dirty="0">
                <a:latin typeface="+mj-lt"/>
              </a:rPr>
              <a:t>J. Clin. Med. </a:t>
            </a:r>
            <a:r>
              <a:rPr lang="sv-SE" sz="600" b="1" i="0" u="none" strike="noStrike" baseline="0" dirty="0">
                <a:latin typeface="+mj-lt"/>
              </a:rPr>
              <a:t>2023</a:t>
            </a:r>
            <a:r>
              <a:rPr lang="sv-SE" sz="600" b="0" i="0" u="none" strike="noStrike" baseline="0" dirty="0">
                <a:latin typeface="+mj-lt"/>
              </a:rPr>
              <a:t>, 12, 1422. https://doi.org/10.3390/jcm12041422</a:t>
            </a:r>
            <a:endParaRPr lang="ru-RU" sz="600" dirty="0">
              <a:latin typeface="+mj-lt"/>
            </a:endParaRPr>
          </a:p>
        </p:txBody>
      </p:sp>
      <p:sp>
        <p:nvSpPr>
          <p:cNvPr id="2" name="TextBox 1">
            <a:extLst>
              <a:ext uri="{FF2B5EF4-FFF2-40B4-BE49-F238E27FC236}">
                <a16:creationId xmlns:a16="http://schemas.microsoft.com/office/drawing/2014/main" id="{94AA0503-ADA2-0652-2107-5382E2502A57}"/>
              </a:ext>
            </a:extLst>
          </p:cNvPr>
          <p:cNvSpPr txBox="1"/>
          <p:nvPr/>
        </p:nvSpPr>
        <p:spPr>
          <a:xfrm>
            <a:off x="3669673" y="1233414"/>
            <a:ext cx="5403207"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BRCA1/2 mutation carriers are significantly more likely to develop breast, ovarian, and serous endometrial cancer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BRCA variations account for about 2.5% of </a:t>
            </a:r>
            <a:r>
              <a:rPr lang="en-US" sz="1600" b="1" dirty="0"/>
              <a:t>all</a:t>
            </a:r>
            <a:r>
              <a:rPr lang="en-US" sz="1600" dirty="0"/>
              <a:t> breast cancers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a:t>
            </a:r>
            <a:r>
              <a:rPr lang="en-US" sz="1600" b="1" dirty="0"/>
              <a:t>hereditary</a:t>
            </a:r>
            <a:r>
              <a:rPr lang="en-US" sz="1600" dirty="0"/>
              <a:t> cancers BRCA variations account for up to 90% of breast cancers and ovarian cancers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By the age of 80, women with BRCA variations have a cumulative risk of 70% for developing a breast cancer</a:t>
            </a:r>
          </a:p>
        </p:txBody>
      </p:sp>
      <p:sp>
        <p:nvSpPr>
          <p:cNvPr id="9" name="TextBox 8">
            <a:extLst>
              <a:ext uri="{FF2B5EF4-FFF2-40B4-BE49-F238E27FC236}">
                <a16:creationId xmlns:a16="http://schemas.microsoft.com/office/drawing/2014/main" id="{6293B856-D3EC-EE7B-E9C8-CFFBBAE6A88A}"/>
              </a:ext>
            </a:extLst>
          </p:cNvPr>
          <p:cNvSpPr txBox="1"/>
          <p:nvPr/>
        </p:nvSpPr>
        <p:spPr>
          <a:xfrm>
            <a:off x="4186859" y="4550803"/>
            <a:ext cx="4576968" cy="461665"/>
          </a:xfrm>
          <a:prstGeom prst="rect">
            <a:avLst/>
          </a:prstGeom>
          <a:noFill/>
        </p:spPr>
        <p:txBody>
          <a:bodyPr wrap="square">
            <a:spAutoFit/>
          </a:bodyPr>
          <a:lstStyle/>
          <a:p>
            <a:r>
              <a:rPr lang="en-GB" sz="600" dirty="0" err="1"/>
              <a:t>Paluch</a:t>
            </a:r>
            <a:r>
              <a:rPr lang="en-GB" sz="600" dirty="0"/>
              <a:t>-Shimon S, Cardoso F, Sessa C, et al. Prevention and screening in BRCA mutation carriers and other breast/ovarian hereditary cancer syndromes: ESMO Clinical Practice Guidelines for cancer prevention and screening [published correction appears in Ann Oncol. 2017 Jul 1;28(suppl_4):iv167-iv168]. Ann Oncol. 2016;27(</a:t>
            </a:r>
            <a:r>
              <a:rPr lang="en-GB" sz="600" dirty="0" err="1"/>
              <a:t>suppl</a:t>
            </a:r>
            <a:r>
              <a:rPr lang="en-GB" sz="600" dirty="0"/>
              <a:t> 5):v103-v110. doi:10.1093/</a:t>
            </a:r>
            <a:r>
              <a:rPr lang="en-GB" sz="600" dirty="0" err="1"/>
              <a:t>annonc</a:t>
            </a:r>
            <a:r>
              <a:rPr lang="en-GB" sz="600" dirty="0"/>
              <a:t>/mdw327</a:t>
            </a:r>
            <a:endParaRPr lang="en-CH" sz="600" dirty="0"/>
          </a:p>
        </p:txBody>
      </p:sp>
    </p:spTree>
    <p:extLst>
      <p:ext uri="{BB962C8B-B14F-4D97-AF65-F5344CB8AC3E}">
        <p14:creationId xmlns:p14="http://schemas.microsoft.com/office/powerpoint/2010/main" val="19487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8</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Multidisciplinary Tumor Board - Exemplary Personalized Healthcare</a:t>
            </a:r>
          </a:p>
        </p:txBody>
      </p:sp>
      <p:sp>
        <p:nvSpPr>
          <p:cNvPr id="5" name="TextBox 4">
            <a:extLst>
              <a:ext uri="{FF2B5EF4-FFF2-40B4-BE49-F238E27FC236}">
                <a16:creationId xmlns:a16="http://schemas.microsoft.com/office/drawing/2014/main" id="{052784B1-56D2-B842-890E-A5C9234F89CB}"/>
              </a:ext>
            </a:extLst>
          </p:cNvPr>
          <p:cNvSpPr txBox="1"/>
          <p:nvPr/>
        </p:nvSpPr>
        <p:spPr>
          <a:xfrm>
            <a:off x="1093323" y="4772934"/>
            <a:ext cx="6957354" cy="276999"/>
          </a:xfrm>
          <a:prstGeom prst="rect">
            <a:avLst/>
          </a:prstGeom>
          <a:noFill/>
        </p:spPr>
        <p:txBody>
          <a:bodyPr wrap="none" rtlCol="0">
            <a:spAutoFit/>
          </a:bodyPr>
          <a:lstStyle/>
          <a:p>
            <a:pPr algn="ctr"/>
            <a:r>
              <a:rPr lang="en-GB" sz="600" b="0" i="0" u="none" strike="noStrike" dirty="0">
                <a:solidFill>
                  <a:srgbClr val="212121"/>
                </a:solidFill>
                <a:effectLst/>
                <a:latin typeface="BlinkMacSystemFont"/>
              </a:rPr>
              <a:t>Barrios C, Sánchez-Vanegas G, Villarreal-Garza C, et al. Barriers and facilitators to provide multidisciplinary care for breast cancer patients in five Latin American countries: A descriptive-interpretative qualitative study. </a:t>
            </a:r>
          </a:p>
          <a:p>
            <a:pPr algn="ctr"/>
            <a:r>
              <a:rPr lang="en-GB" sz="600" b="0" i="1" u="none" strike="noStrike" dirty="0">
                <a:solidFill>
                  <a:srgbClr val="212121"/>
                </a:solidFill>
                <a:effectLst/>
                <a:latin typeface="BlinkMacSystemFont"/>
              </a:rPr>
              <a:t>Lancet Reg Health Am</a:t>
            </a:r>
            <a:r>
              <a:rPr lang="en-GB" sz="600" b="0" i="0" u="none" strike="noStrike" dirty="0">
                <a:solidFill>
                  <a:srgbClr val="212121"/>
                </a:solidFill>
                <a:effectLst/>
                <a:latin typeface="BlinkMacSystemFont"/>
              </a:rPr>
              <a:t>. 2022;11:100254. Published 2022 Apr 7. doi:10.1016/j.lana.2022.100254</a:t>
            </a:r>
            <a:endParaRPr lang="en-CH" sz="600" dirty="0"/>
          </a:p>
        </p:txBody>
      </p:sp>
      <p:pic>
        <p:nvPicPr>
          <p:cNvPr id="7" name="Picture 6" descr="A diagram of a team&#10;&#10;Description automatically generated with medium confidence">
            <a:extLst>
              <a:ext uri="{FF2B5EF4-FFF2-40B4-BE49-F238E27FC236}">
                <a16:creationId xmlns:a16="http://schemas.microsoft.com/office/drawing/2014/main" id="{8FE22CEF-60D8-29FD-D269-D415B57903BD}"/>
              </a:ext>
            </a:extLst>
          </p:cNvPr>
          <p:cNvPicPr>
            <a:picLocks noChangeAspect="1"/>
          </p:cNvPicPr>
          <p:nvPr/>
        </p:nvPicPr>
        <p:blipFill>
          <a:blip r:embed="rId3"/>
          <a:stretch>
            <a:fillRect/>
          </a:stretch>
        </p:blipFill>
        <p:spPr>
          <a:xfrm>
            <a:off x="858838" y="890812"/>
            <a:ext cx="7772400" cy="3681662"/>
          </a:xfrm>
          <a:prstGeom prst="rect">
            <a:avLst/>
          </a:prstGeom>
        </p:spPr>
      </p:pic>
    </p:spTree>
    <p:extLst>
      <p:ext uri="{BB962C8B-B14F-4D97-AF65-F5344CB8AC3E}">
        <p14:creationId xmlns:p14="http://schemas.microsoft.com/office/powerpoint/2010/main" val="356527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sldNum" idx="12"/>
          </p:nvPr>
        </p:nvSpPr>
        <p:spPr>
          <a:xfrm>
            <a:off x="8631238" y="195263"/>
            <a:ext cx="512762" cy="163552"/>
          </a:xfrm>
          <a:prstGeom prst="rect">
            <a:avLst/>
          </a:prstGeom>
          <a:noFill/>
          <a:ln>
            <a:noFill/>
          </a:ln>
        </p:spPr>
        <p:txBody>
          <a:bodyPr spcFirstLastPara="1" wrap="square" lIns="90000" tIns="0" rIns="90000" bIns="0" anchor="t" anchorCtr="0">
            <a:noAutofit/>
          </a:bodyPr>
          <a:lstStyle/>
          <a:p>
            <a:pPr marL="0" lvl="0" indent="0" algn="ctr" rtl="0">
              <a:lnSpc>
                <a:spcPct val="100000"/>
              </a:lnSpc>
              <a:spcBef>
                <a:spcPts val="0"/>
              </a:spcBef>
              <a:spcAft>
                <a:spcPts val="0"/>
              </a:spcAft>
              <a:buSzPts val="700"/>
              <a:buNone/>
            </a:pPr>
            <a:fld id="{00000000-1234-1234-1234-123412341234}" type="slidenum">
              <a:rPr lang="en-US"/>
              <a:t>9</a:t>
            </a:fld>
            <a:endParaRPr/>
          </a:p>
        </p:txBody>
      </p:sp>
      <p:sp>
        <p:nvSpPr>
          <p:cNvPr id="6" name="Date Placeholder 3">
            <a:extLst>
              <a:ext uri="{FF2B5EF4-FFF2-40B4-BE49-F238E27FC236}">
                <a16:creationId xmlns:a16="http://schemas.microsoft.com/office/drawing/2014/main" id="{B110BB61-AC70-DF4F-8614-B3C297342108}"/>
              </a:ext>
            </a:extLst>
          </p:cNvPr>
          <p:cNvSpPr>
            <a:spLocks noGrp="1"/>
          </p:cNvSpPr>
          <p:nvPr>
            <p:ph type="dt" sz="half" idx="10"/>
          </p:nvPr>
        </p:nvSpPr>
        <p:spPr>
          <a:xfrm rot="-5400000">
            <a:off x="-1221413" y="2778452"/>
            <a:ext cx="3341052" cy="911524"/>
          </a:xfrm>
        </p:spPr>
        <p:txBody>
          <a:bodyPr/>
          <a:lstStyle/>
          <a:p>
            <a:fld id="{73D59FF5-B8D8-FE44-A975-B65F58DF057A}" type="datetime1">
              <a:rPr lang="de-CH" smtClean="0"/>
              <a:t>09.11.23</a:t>
            </a:fld>
            <a:endParaRPr lang="fr-FR" dirty="0"/>
          </a:p>
        </p:txBody>
      </p:sp>
      <p:sp>
        <p:nvSpPr>
          <p:cNvPr id="3" name="Title 2">
            <a:extLst>
              <a:ext uri="{FF2B5EF4-FFF2-40B4-BE49-F238E27FC236}">
                <a16:creationId xmlns:a16="http://schemas.microsoft.com/office/drawing/2014/main" id="{25F3C81E-2A3D-0505-9AF6-BCBF2E86FEC2}"/>
              </a:ext>
            </a:extLst>
          </p:cNvPr>
          <p:cNvSpPr>
            <a:spLocks noGrp="1"/>
          </p:cNvSpPr>
          <p:nvPr>
            <p:ph type="title"/>
          </p:nvPr>
        </p:nvSpPr>
        <p:spPr>
          <a:xfrm>
            <a:off x="904875" y="131032"/>
            <a:ext cx="7338272" cy="339485"/>
          </a:xfrm>
        </p:spPr>
        <p:txBody>
          <a:bodyPr>
            <a:noAutofit/>
          </a:bodyPr>
          <a:lstStyle/>
          <a:p>
            <a:r>
              <a:rPr lang="en-US" sz="2000" dirty="0"/>
              <a:t>Cancer Prevention Guidelines</a:t>
            </a:r>
          </a:p>
        </p:txBody>
      </p:sp>
      <p:sp>
        <p:nvSpPr>
          <p:cNvPr id="7" name="TextBox 6">
            <a:extLst>
              <a:ext uri="{FF2B5EF4-FFF2-40B4-BE49-F238E27FC236}">
                <a16:creationId xmlns:a16="http://schemas.microsoft.com/office/drawing/2014/main" id="{AB264A70-87FB-316C-334D-E979C6FEBED8}"/>
              </a:ext>
            </a:extLst>
          </p:cNvPr>
          <p:cNvSpPr txBox="1"/>
          <p:nvPr/>
        </p:nvSpPr>
        <p:spPr>
          <a:xfrm>
            <a:off x="732417" y="661406"/>
            <a:ext cx="8118975"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u="none" strike="noStrike" baseline="0" dirty="0">
                <a:latin typeface="+mj-lt"/>
              </a:rPr>
              <a:t>Risk-reducing bilateral mastectomy </a:t>
            </a:r>
            <a:r>
              <a:rPr lang="en-US" sz="1600" dirty="0">
                <a:latin typeface="+mj-lt"/>
              </a:rPr>
              <a:t>- </a:t>
            </a:r>
            <a:r>
              <a:rPr lang="en-US" sz="1600" i="0" dirty="0">
                <a:solidFill>
                  <a:srgbClr val="040C28"/>
                </a:solidFill>
                <a:effectLst/>
                <a:latin typeface="+mj-lt"/>
              </a:rPr>
              <a:t>removal</a:t>
            </a:r>
            <a:r>
              <a:rPr lang="en-US" sz="1600" b="0" i="0" dirty="0">
                <a:solidFill>
                  <a:srgbClr val="040C28"/>
                </a:solidFill>
                <a:effectLst/>
                <a:latin typeface="+mj-lt"/>
              </a:rPr>
              <a:t> of patient’s breasts</a:t>
            </a:r>
            <a:endParaRPr lang="en-US" sz="1600" b="1" u="none" strike="noStrike" baseline="0" dirty="0">
              <a:latin typeface="+mj-lt"/>
            </a:endParaRPr>
          </a:p>
          <a:p>
            <a:pPr marL="285750" indent="-285750">
              <a:buFont typeface="Arial" panose="020B0604020202020204" pitchFamily="34" charset="0"/>
              <a:buChar char="•"/>
            </a:pPr>
            <a:endParaRPr lang="en-US" sz="1600" b="1" dirty="0">
              <a:latin typeface="+mj-lt"/>
            </a:endParaRPr>
          </a:p>
          <a:p>
            <a:pPr marL="285750" indent="-285750">
              <a:buFont typeface="Arial" panose="020B0604020202020204" pitchFamily="34" charset="0"/>
              <a:buChar char="•"/>
            </a:pPr>
            <a:r>
              <a:rPr lang="en-US" sz="1600" b="1" dirty="0">
                <a:latin typeface="+mj-lt"/>
              </a:rPr>
              <a:t>Risk-reducing </a:t>
            </a:r>
            <a:r>
              <a:rPr lang="en-US" sz="1600" b="1" dirty="0" err="1">
                <a:latin typeface="+mj-lt"/>
              </a:rPr>
              <a:t>salpingo</a:t>
            </a:r>
            <a:r>
              <a:rPr lang="en-US" sz="1600" b="1" dirty="0">
                <a:latin typeface="+mj-lt"/>
              </a:rPr>
              <a:t>-oophorectomy </a:t>
            </a:r>
            <a:r>
              <a:rPr lang="en-US" sz="1600" dirty="0">
                <a:latin typeface="+mj-lt"/>
              </a:rPr>
              <a:t>- </a:t>
            </a:r>
            <a:r>
              <a:rPr lang="en-US" sz="1600" i="0" dirty="0">
                <a:solidFill>
                  <a:srgbClr val="040C28"/>
                </a:solidFill>
                <a:effectLst/>
                <a:latin typeface="+mj-lt"/>
              </a:rPr>
              <a:t>removal</a:t>
            </a:r>
            <a:r>
              <a:rPr lang="en-US" sz="1600" b="0" i="0" dirty="0">
                <a:solidFill>
                  <a:srgbClr val="040C28"/>
                </a:solidFill>
                <a:effectLst/>
                <a:latin typeface="+mj-lt"/>
              </a:rPr>
              <a:t> of patient’s ovaries and fallopian tubes</a:t>
            </a:r>
            <a:endParaRPr lang="en-US" sz="1600" b="1" u="none" strike="noStrike" baseline="0" dirty="0">
              <a:latin typeface="+mj-lt"/>
            </a:endParaRP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b="1" u="none" strike="noStrike" baseline="0" dirty="0">
                <a:latin typeface="+mj-lt"/>
              </a:rPr>
              <a:t>Lifestyle modification</a:t>
            </a:r>
            <a:r>
              <a:rPr lang="en-US" sz="1600" u="none" strike="noStrike" baseline="0" dirty="0">
                <a:latin typeface="+mj-lt"/>
              </a:rPr>
              <a:t> – obesity, alcohol use, physical activity, reproductive patterns</a:t>
            </a:r>
            <a:endParaRPr lang="en-US" sz="1600" b="1" u="none" strike="noStrike" baseline="0" dirty="0">
              <a:latin typeface="+mj-lt"/>
            </a:endParaRPr>
          </a:p>
          <a:p>
            <a:pPr marL="285750" indent="-285750">
              <a:buFont typeface="Arial" panose="020B0604020202020204" pitchFamily="34" charset="0"/>
              <a:buChar char="•"/>
            </a:pPr>
            <a:endParaRPr lang="en-US" sz="1600" dirty="0">
              <a:latin typeface="+mj-lt"/>
            </a:endParaRPr>
          </a:p>
          <a:p>
            <a:pPr marL="285750" indent="-285750">
              <a:buFont typeface="Arial" panose="020B0604020202020204" pitchFamily="34" charset="0"/>
              <a:buChar char="•"/>
            </a:pPr>
            <a:r>
              <a:rPr lang="en-US" sz="1600" b="1" u="none" strike="noStrike" baseline="0" dirty="0">
                <a:latin typeface="+mj-lt"/>
              </a:rPr>
              <a:t>Clinically available risk-reducing medication</a:t>
            </a:r>
            <a:r>
              <a:rPr lang="en-US" sz="1600" u="none" strike="noStrike" baseline="0" dirty="0">
                <a:latin typeface="+mj-lt"/>
              </a:rPr>
              <a:t> – tamoxifen, raloxifene, </a:t>
            </a:r>
            <a:r>
              <a:rPr lang="en-US" sz="1600" b="0" i="0" u="none" strike="noStrike" baseline="0" dirty="0">
                <a:latin typeface="+mj-lt"/>
              </a:rPr>
              <a:t>exemestane, anastrozole</a:t>
            </a:r>
          </a:p>
        </p:txBody>
      </p:sp>
    </p:spTree>
    <p:extLst>
      <p:ext uri="{BB962C8B-B14F-4D97-AF65-F5344CB8AC3E}">
        <p14:creationId xmlns:p14="http://schemas.microsoft.com/office/powerpoint/2010/main" val="2981828372"/>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5158</TotalTime>
  <Words>5148</Words>
  <Application>Microsoft Macintosh PowerPoint</Application>
  <PresentationFormat>On-screen Show (16:9)</PresentationFormat>
  <Paragraphs>233</Paragraphs>
  <Slides>11</Slides>
  <Notes>11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11</vt:i4>
      </vt:variant>
    </vt:vector>
  </HeadingPairs>
  <TitlesOfParts>
    <vt:vector size="33" baseType="lpstr">
      <vt:lpstr>GuardianSans</vt:lpstr>
      <vt:lpstr>MinionPro-Regular</vt:lpstr>
      <vt:lpstr>DiverdaSansCom-Light4</vt:lpstr>
      <vt:lpstr>DiverdaSansCom-LightItalic2</vt:lpstr>
      <vt:lpstr>DiverdaSansCom-Light</vt:lpstr>
      <vt:lpstr>Noto Sans Symbols</vt:lpstr>
      <vt:lpstr>GuardianSansGR</vt:lpstr>
      <vt:lpstr>GuardianAgateSans1GR-Regular</vt:lpstr>
      <vt:lpstr>MinionPro-It</vt:lpstr>
      <vt:lpstr>Libre Franklin</vt:lpstr>
      <vt:lpstr>Google Sans</vt:lpstr>
      <vt:lpstr>Corbel-Bold</vt:lpstr>
      <vt:lpstr>URWPalladioL-Roma</vt:lpstr>
      <vt:lpstr>URWPalladioL-Bold</vt:lpstr>
      <vt:lpstr>BlinkMacSystemFont</vt:lpstr>
      <vt:lpstr>Arial</vt:lpstr>
      <vt:lpstr>Roboto</vt:lpstr>
      <vt:lpstr>Open Sans</vt:lpstr>
      <vt:lpstr>ITCSymbolStd-Book</vt:lpstr>
      <vt:lpstr>MinionPro-BoldIt</vt:lpstr>
      <vt:lpstr>-apple-system</vt:lpstr>
      <vt:lpstr>Thème Office</vt:lpstr>
      <vt:lpstr>Breast Cancer Tumor Board Preventive Surgery</vt:lpstr>
      <vt:lpstr>Cancers in Female Population</vt:lpstr>
      <vt:lpstr>Breast Cancer Subtypes</vt:lpstr>
      <vt:lpstr>Invasive Breast Cancer</vt:lpstr>
      <vt:lpstr>Breast Cancer Risk Modifiers</vt:lpstr>
      <vt:lpstr>Risk Assessment</vt:lpstr>
      <vt:lpstr>Hereditary Cancers in Female Population</vt:lpstr>
      <vt:lpstr>Multidisciplinary Tumor Board - Exemplary Personalized Healthcare</vt:lpstr>
      <vt:lpstr>Cancer Prevention Guidelines</vt:lpstr>
      <vt:lpstr>The Angelina Effect</vt:lpstr>
      <vt:lpstr>Breast Reconstruction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BRCA1 Preventive Surgery Tumor Board</dc:title>
  <cp:lastModifiedBy>Nikita Norkin</cp:lastModifiedBy>
  <cp:revision>549</cp:revision>
  <dcterms:created xsi:type="dcterms:W3CDTF">2020-11-06T11:01:42Z</dcterms:created>
  <dcterms:modified xsi:type="dcterms:W3CDTF">2023-11-09T16:37:21Z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